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56" r:id="rId2"/>
    <p:sldId id="257" r:id="rId3"/>
    <p:sldId id="258" r:id="rId4"/>
    <p:sldId id="272" r:id="rId5"/>
    <p:sldId id="283" r:id="rId6"/>
    <p:sldId id="273" r:id="rId7"/>
    <p:sldId id="284" r:id="rId8"/>
    <p:sldId id="274" r:id="rId9"/>
    <p:sldId id="295" r:id="rId10"/>
    <p:sldId id="296" r:id="rId11"/>
    <p:sldId id="282" r:id="rId12"/>
    <p:sldId id="297" r:id="rId13"/>
    <p:sldId id="298" r:id="rId14"/>
    <p:sldId id="299" r:id="rId15"/>
    <p:sldId id="300" r:id="rId16"/>
    <p:sldId id="301" r:id="rId17"/>
    <p:sldId id="302" r:id="rId18"/>
    <p:sldId id="277" r:id="rId19"/>
    <p:sldId id="278" r:id="rId20"/>
    <p:sldId id="279" r:id="rId21"/>
    <p:sldId id="280" r:id="rId22"/>
    <p:sldId id="288" r:id="rId23"/>
    <p:sldId id="293" r:id="rId24"/>
    <p:sldId id="281" r:id="rId25"/>
    <p:sldId id="294" r:id="rId26"/>
    <p:sldId id="287" r:id="rId27"/>
    <p:sldId id="286" r:id="rId2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E83FF2-D875-88D4-BE0E-8E006A0E6266}" name="Henning Grosse Ruse-Khan" initials="HGRK" userId="S::hmg35@cam.ac.uk::d43046ff-fe86-462c-bce5-f7974a2a6ff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650"/>
  </p:normalViewPr>
  <p:slideViewPr>
    <p:cSldViewPr>
      <p:cViewPr varScale="1">
        <p:scale>
          <a:sx n="120" d="100"/>
          <a:sy n="120" d="100"/>
        </p:scale>
        <p:origin x="29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8/10/relationships/authors" Targe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D58FA85-F783-5A19-70E7-00E9305567E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mn-cs"/>
              </a:defRPr>
            </a:lvl1pPr>
          </a:lstStyle>
          <a:p>
            <a:pPr>
              <a:defRPr/>
            </a:pPr>
            <a:endParaRPr lang="en-GB"/>
          </a:p>
        </p:txBody>
      </p:sp>
      <p:sp>
        <p:nvSpPr>
          <p:cNvPr id="9219" name="Rectangle 3">
            <a:extLst>
              <a:ext uri="{FF2B5EF4-FFF2-40B4-BE49-F238E27FC236}">
                <a16:creationId xmlns:a16="http://schemas.microsoft.com/office/drawing/2014/main" id="{AD9F0B64-B732-282A-1B25-E1CB0574A8C6}"/>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mn-cs"/>
              </a:defRPr>
            </a:lvl1pPr>
          </a:lstStyle>
          <a:p>
            <a:pPr>
              <a:defRPr/>
            </a:pPr>
            <a:endParaRPr lang="en-GB"/>
          </a:p>
        </p:txBody>
      </p:sp>
      <p:sp>
        <p:nvSpPr>
          <p:cNvPr id="9220" name="Rectangle 4">
            <a:extLst>
              <a:ext uri="{FF2B5EF4-FFF2-40B4-BE49-F238E27FC236}">
                <a16:creationId xmlns:a16="http://schemas.microsoft.com/office/drawing/2014/main" id="{C4183BE0-FE5B-D769-E064-A2DFDC484D1B}"/>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mn-cs"/>
              </a:defRPr>
            </a:lvl1pPr>
          </a:lstStyle>
          <a:p>
            <a:pPr>
              <a:defRPr/>
            </a:pPr>
            <a:endParaRPr lang="en-GB"/>
          </a:p>
        </p:txBody>
      </p:sp>
      <p:sp>
        <p:nvSpPr>
          <p:cNvPr id="9221" name="Rectangle 5">
            <a:extLst>
              <a:ext uri="{FF2B5EF4-FFF2-40B4-BE49-F238E27FC236}">
                <a16:creationId xmlns:a16="http://schemas.microsoft.com/office/drawing/2014/main" id="{EAA22A7A-F95C-9AC4-736E-818293EF7701}"/>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fld id="{390EA6DF-FA70-7D44-9B80-F8A5B05441D5}"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E5E13DA-6F97-8EA3-53AB-80A3AC9C7D0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mn-cs"/>
              </a:defRPr>
            </a:lvl1pPr>
          </a:lstStyle>
          <a:p>
            <a:pPr>
              <a:defRPr/>
            </a:pPr>
            <a:endParaRPr lang="en-GB"/>
          </a:p>
        </p:txBody>
      </p:sp>
      <p:sp>
        <p:nvSpPr>
          <p:cNvPr id="8195" name="Rectangle 3">
            <a:extLst>
              <a:ext uri="{FF2B5EF4-FFF2-40B4-BE49-F238E27FC236}">
                <a16:creationId xmlns:a16="http://schemas.microsoft.com/office/drawing/2014/main" id="{B7615FA6-FB0B-33C0-332A-E427748FDC4F}"/>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mn-cs"/>
              </a:defRPr>
            </a:lvl1pPr>
          </a:lstStyle>
          <a:p>
            <a:pPr>
              <a:defRPr/>
            </a:pPr>
            <a:endParaRPr lang="en-GB"/>
          </a:p>
        </p:txBody>
      </p:sp>
      <p:sp>
        <p:nvSpPr>
          <p:cNvPr id="8196" name="Rectangle 4">
            <a:extLst>
              <a:ext uri="{FF2B5EF4-FFF2-40B4-BE49-F238E27FC236}">
                <a16:creationId xmlns:a16="http://schemas.microsoft.com/office/drawing/2014/main" id="{5E1E06A3-0DC2-3E1F-055B-13FB02B39D2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8197" name="Rectangle 5">
            <a:extLst>
              <a:ext uri="{FF2B5EF4-FFF2-40B4-BE49-F238E27FC236}">
                <a16:creationId xmlns:a16="http://schemas.microsoft.com/office/drawing/2014/main" id="{540A214C-737A-CAE4-60F1-AF4939D1ACB6}"/>
              </a:ext>
            </a:extLst>
          </p:cNvPr>
          <p:cNvSpPr>
            <a:spLocks noGrp="1" noChangeArrowheads="1"/>
          </p:cNvSpPr>
          <p:nvPr>
            <p:ph type="body" sz="quarter" idx="3"/>
          </p:nvPr>
        </p:nvSpPr>
        <p:spPr bwMode="auto">
          <a:xfrm>
            <a:off x="1143000" y="4343400"/>
            <a:ext cx="455612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198" name="Rectangle 6">
            <a:extLst>
              <a:ext uri="{FF2B5EF4-FFF2-40B4-BE49-F238E27FC236}">
                <a16:creationId xmlns:a16="http://schemas.microsoft.com/office/drawing/2014/main" id="{547FEFC5-9036-439E-4B20-AF051060021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mn-cs"/>
              </a:defRPr>
            </a:lvl1pPr>
          </a:lstStyle>
          <a:p>
            <a:pPr>
              <a:defRPr/>
            </a:pPr>
            <a:endParaRPr lang="en-GB"/>
          </a:p>
        </p:txBody>
      </p:sp>
      <p:sp>
        <p:nvSpPr>
          <p:cNvPr id="8199" name="Rectangle 7">
            <a:extLst>
              <a:ext uri="{FF2B5EF4-FFF2-40B4-BE49-F238E27FC236}">
                <a16:creationId xmlns:a16="http://schemas.microsoft.com/office/drawing/2014/main" id="{11F84581-E5BA-7486-7277-7A212B341348}"/>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fld id="{E265A695-EEFF-924B-AE79-C85876EC2BFD}"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10ACB8-2DA6-98CD-E717-B4C56BCFF234}"/>
              </a:ext>
            </a:extLst>
          </p:cNvPr>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840B4B5-C285-C142-9835-7F77E37016A7}" type="slidenum">
              <a:rPr lang="en-GB" altLang="en-US"/>
              <a:pPr eaLnBrk="1" hangingPunct="1"/>
              <a:t>1</a:t>
            </a:fld>
            <a:endParaRPr lang="en-GB" altLang="en-US"/>
          </a:p>
        </p:txBody>
      </p:sp>
      <p:sp>
        <p:nvSpPr>
          <p:cNvPr id="11266" name="Rectangle 2">
            <a:extLst>
              <a:ext uri="{FF2B5EF4-FFF2-40B4-BE49-F238E27FC236}">
                <a16:creationId xmlns:a16="http://schemas.microsoft.com/office/drawing/2014/main" id="{B3231DE2-D1EE-574B-8A06-7475ECD667BA}"/>
              </a:ext>
            </a:extLst>
          </p:cNvPr>
          <p:cNvSpPr>
            <a:spLocks noGrp="1" noRot="1" noChangeAspect="1" noChangeArrowheads="1" noTextEdit="1"/>
          </p:cNvSpPr>
          <p:nvPr>
            <p:ph type="sldImg"/>
          </p:nvPr>
        </p:nvSpPr>
        <p:spPr>
          <a:ln/>
          <a:extLst>
            <a:ext uri="{FAA26D3D-D897-4be2-8F04-BA451C77F1D7}"/>
          </a:extLst>
        </p:spPr>
      </p:sp>
      <p:sp>
        <p:nvSpPr>
          <p:cNvPr id="11267" name="Rectangle 3">
            <a:extLst>
              <a:ext uri="{FF2B5EF4-FFF2-40B4-BE49-F238E27FC236}">
                <a16:creationId xmlns:a16="http://schemas.microsoft.com/office/drawing/2014/main" id="{FF228447-69CF-E2C5-EFE9-C615C3006A04}"/>
              </a:ext>
            </a:extLst>
          </p:cNvPr>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65A695-EEFF-924B-AE79-C85876EC2BFD}" type="slidenum">
              <a:rPr lang="en-GB" altLang="en-US" smtClean="0"/>
              <a:pPr/>
              <a:t>16</a:t>
            </a:fld>
            <a:endParaRPr lang="en-GB" altLang="en-US"/>
          </a:p>
        </p:txBody>
      </p:sp>
    </p:spTree>
    <p:extLst>
      <p:ext uri="{BB962C8B-B14F-4D97-AF65-F5344CB8AC3E}">
        <p14:creationId xmlns:p14="http://schemas.microsoft.com/office/powerpoint/2010/main" val="26652968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C4F46DC9-2147-4A31-035E-7058E1AB0B09}"/>
              </a:ext>
            </a:extLst>
          </p:cNvPr>
          <p:cNvSpPr>
            <a:spLocks noChangeArrowheads="1"/>
          </p:cNvSpPr>
          <p:nvPr/>
        </p:nvSpPr>
        <p:spPr bwMode="auto">
          <a:xfrm>
            <a:off x="0" y="5365750"/>
            <a:ext cx="9140825" cy="665163"/>
          </a:xfrm>
          <a:prstGeom prst="rect">
            <a:avLst/>
          </a:prstGeom>
          <a:solidFill>
            <a:srgbClr val="003E72"/>
          </a:solidFill>
          <a:ln>
            <a:noFill/>
          </a:ln>
          <a:effectLst/>
          <a:extLst>
            <a:ext uri="{91240B29-F687-4F45-9708-019B960494DF}">
              <a14:hiddenLine xmlns:a14="http://schemas.microsoft.com/office/drawing/2010/main" w="127">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 name="Rectangle 14">
            <a:extLst>
              <a:ext uri="{FF2B5EF4-FFF2-40B4-BE49-F238E27FC236}">
                <a16:creationId xmlns:a16="http://schemas.microsoft.com/office/drawing/2014/main" id="{CD10C2A1-BDC8-17A0-D15D-6347C6431533}"/>
              </a:ext>
            </a:extLst>
          </p:cNvPr>
          <p:cNvSpPr>
            <a:spLocks noChangeArrowheads="1"/>
          </p:cNvSpPr>
          <p:nvPr/>
        </p:nvSpPr>
        <p:spPr bwMode="auto">
          <a:xfrm>
            <a:off x="0" y="6030913"/>
            <a:ext cx="9140825" cy="173037"/>
          </a:xfrm>
          <a:prstGeom prst="rect">
            <a:avLst/>
          </a:prstGeom>
          <a:solidFill>
            <a:srgbClr val="6AADE4"/>
          </a:solidFill>
          <a:ln>
            <a:noFill/>
          </a:ln>
          <a:effectLst/>
          <a:extLst>
            <a:ext uri="{91240B29-F687-4F45-9708-019B960494DF}">
              <a14:hiddenLine xmlns:a14="http://schemas.microsoft.com/office/drawing/2010/main" w="127">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122" name="Rectangle 2"/>
          <p:cNvSpPr>
            <a:spLocks noGrp="1" noChangeArrowheads="1"/>
          </p:cNvSpPr>
          <p:nvPr>
            <p:ph type="ctrTitle"/>
          </p:nvPr>
        </p:nvSpPr>
        <p:spPr>
          <a:xfrm>
            <a:off x="384175" y="2016125"/>
            <a:ext cx="8374063" cy="576263"/>
          </a:xfrm>
        </p:spPr>
        <p:txBody>
          <a:bodyPr/>
          <a:lstStyle>
            <a:lvl1pPr>
              <a:defRPr sz="3600"/>
            </a:lvl1pPr>
          </a:lstStyle>
          <a:p>
            <a:pPr lvl="0"/>
            <a:r>
              <a:rPr lang="en-GB" noProof="0"/>
              <a:t>Click to edit Master title style</a:t>
            </a:r>
          </a:p>
        </p:txBody>
      </p:sp>
      <p:sp>
        <p:nvSpPr>
          <p:cNvPr id="5123" name="Rectangle 3"/>
          <p:cNvSpPr>
            <a:spLocks noGrp="1" noChangeArrowheads="1"/>
          </p:cNvSpPr>
          <p:nvPr>
            <p:ph type="subTitle" idx="1"/>
          </p:nvPr>
        </p:nvSpPr>
        <p:spPr>
          <a:xfrm>
            <a:off x="384175" y="2774950"/>
            <a:ext cx="8374063" cy="539750"/>
          </a:xfrm>
        </p:spPr>
        <p:txBody>
          <a:bodyPr/>
          <a:lstStyle>
            <a:lvl1pPr marL="0" indent="0">
              <a:buFontTx/>
              <a:buNone/>
              <a:defRPr sz="1800" b="1">
                <a:solidFill>
                  <a:schemeClr val="tx2"/>
                </a:solidFill>
              </a:defRPr>
            </a:lvl1pPr>
          </a:lstStyle>
          <a:p>
            <a:pPr lvl="0"/>
            <a:r>
              <a:rPr lang="en-GB" noProof="0"/>
              <a:t>Click to edit Master subtitle style</a:t>
            </a:r>
          </a:p>
        </p:txBody>
      </p:sp>
      <p:sp>
        <p:nvSpPr>
          <p:cNvPr id="6" name="Rectangle 10">
            <a:extLst>
              <a:ext uri="{FF2B5EF4-FFF2-40B4-BE49-F238E27FC236}">
                <a16:creationId xmlns:a16="http://schemas.microsoft.com/office/drawing/2014/main" id="{2CF34758-1419-8F27-CA70-989E4BC4B4E7}"/>
              </a:ext>
            </a:extLst>
          </p:cNvPr>
          <p:cNvSpPr>
            <a:spLocks noGrp="1" noChangeArrowheads="1"/>
          </p:cNvSpPr>
          <p:nvPr>
            <p:ph type="sldNum" sz="quarter" idx="10"/>
          </p:nvPr>
        </p:nvSpPr>
        <p:spPr>
          <a:xfrm>
            <a:off x="7862888" y="6448425"/>
            <a:ext cx="900112" cy="179388"/>
          </a:xfrm>
        </p:spPr>
        <p:txBody>
          <a:bodyPr/>
          <a:lstStyle>
            <a:lvl1pPr>
              <a:defRPr>
                <a:solidFill>
                  <a:schemeClr val="tx1"/>
                </a:solidFill>
              </a:defRPr>
            </a:lvl1pPr>
          </a:lstStyle>
          <a:p>
            <a:fld id="{E91289CF-6A2A-7945-9298-C90C84983316}" type="slidenum">
              <a:rPr lang="en-GB" altLang="en-US"/>
              <a:pPr/>
              <a:t>‹#›</a:t>
            </a:fld>
            <a:endParaRPr lang="en-GB" altLang="en-US"/>
          </a:p>
        </p:txBody>
      </p:sp>
    </p:spTree>
    <p:extLst>
      <p:ext uri="{BB962C8B-B14F-4D97-AF65-F5344CB8AC3E}">
        <p14:creationId xmlns:p14="http://schemas.microsoft.com/office/powerpoint/2010/main" val="3277193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6">
            <a:extLst>
              <a:ext uri="{FF2B5EF4-FFF2-40B4-BE49-F238E27FC236}">
                <a16:creationId xmlns:a16="http://schemas.microsoft.com/office/drawing/2014/main" id="{52C4C58E-C3D1-3BDD-EC8A-EF7B3EEF0BEB}"/>
              </a:ext>
            </a:extLst>
          </p:cNvPr>
          <p:cNvSpPr>
            <a:spLocks noGrp="1" noChangeArrowheads="1"/>
          </p:cNvSpPr>
          <p:nvPr>
            <p:ph type="sldNum" sz="quarter" idx="10"/>
          </p:nvPr>
        </p:nvSpPr>
        <p:spPr>
          <a:ln/>
        </p:spPr>
        <p:txBody>
          <a:bodyPr/>
          <a:lstStyle>
            <a:lvl1pPr>
              <a:defRPr/>
            </a:lvl1pPr>
          </a:lstStyle>
          <a:p>
            <a:fld id="{96FC4E13-AA0C-0A4A-A340-5004541B7B3F}" type="slidenum">
              <a:rPr lang="en-GB" altLang="en-US"/>
              <a:pPr/>
              <a:t>‹#›</a:t>
            </a:fld>
            <a:endParaRPr lang="en-GB" altLang="en-US"/>
          </a:p>
        </p:txBody>
      </p:sp>
    </p:spTree>
    <p:extLst>
      <p:ext uri="{BB962C8B-B14F-4D97-AF65-F5344CB8AC3E}">
        <p14:creationId xmlns:p14="http://schemas.microsoft.com/office/powerpoint/2010/main" val="3574971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5913" y="398463"/>
            <a:ext cx="2093912" cy="5376862"/>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384175" y="398463"/>
            <a:ext cx="6129338" cy="5376862"/>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6">
            <a:extLst>
              <a:ext uri="{FF2B5EF4-FFF2-40B4-BE49-F238E27FC236}">
                <a16:creationId xmlns:a16="http://schemas.microsoft.com/office/drawing/2014/main" id="{22206814-C7CC-61ED-1F81-0C992EC30EB6}"/>
              </a:ext>
            </a:extLst>
          </p:cNvPr>
          <p:cNvSpPr>
            <a:spLocks noGrp="1" noChangeArrowheads="1"/>
          </p:cNvSpPr>
          <p:nvPr>
            <p:ph type="sldNum" sz="quarter" idx="10"/>
          </p:nvPr>
        </p:nvSpPr>
        <p:spPr>
          <a:ln/>
        </p:spPr>
        <p:txBody>
          <a:bodyPr/>
          <a:lstStyle>
            <a:lvl1pPr>
              <a:defRPr/>
            </a:lvl1pPr>
          </a:lstStyle>
          <a:p>
            <a:fld id="{D3144598-FAC3-C841-AAF4-CD1D9E3BE719}" type="slidenum">
              <a:rPr lang="en-GB" altLang="en-US"/>
              <a:pPr/>
              <a:t>‹#›</a:t>
            </a:fld>
            <a:endParaRPr lang="en-GB" altLang="en-US"/>
          </a:p>
        </p:txBody>
      </p:sp>
    </p:spTree>
    <p:extLst>
      <p:ext uri="{BB962C8B-B14F-4D97-AF65-F5344CB8AC3E}">
        <p14:creationId xmlns:p14="http://schemas.microsoft.com/office/powerpoint/2010/main" val="4259822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6">
            <a:extLst>
              <a:ext uri="{FF2B5EF4-FFF2-40B4-BE49-F238E27FC236}">
                <a16:creationId xmlns:a16="http://schemas.microsoft.com/office/drawing/2014/main" id="{308C9C27-34C5-E749-D6CE-9A95E3262ED1}"/>
              </a:ext>
            </a:extLst>
          </p:cNvPr>
          <p:cNvSpPr>
            <a:spLocks noGrp="1" noChangeArrowheads="1"/>
          </p:cNvSpPr>
          <p:nvPr>
            <p:ph type="sldNum" sz="quarter" idx="10"/>
          </p:nvPr>
        </p:nvSpPr>
        <p:spPr>
          <a:ln/>
        </p:spPr>
        <p:txBody>
          <a:bodyPr/>
          <a:lstStyle>
            <a:lvl1pPr>
              <a:defRPr/>
            </a:lvl1pPr>
          </a:lstStyle>
          <a:p>
            <a:fld id="{24908DB6-C1C1-BC4C-B205-586574CD7A40}" type="slidenum">
              <a:rPr lang="en-GB" altLang="en-US"/>
              <a:pPr/>
              <a:t>‹#›</a:t>
            </a:fld>
            <a:endParaRPr lang="en-GB" altLang="en-US"/>
          </a:p>
        </p:txBody>
      </p:sp>
    </p:spTree>
    <p:extLst>
      <p:ext uri="{BB962C8B-B14F-4D97-AF65-F5344CB8AC3E}">
        <p14:creationId xmlns:p14="http://schemas.microsoft.com/office/powerpoint/2010/main" val="1939359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6">
            <a:extLst>
              <a:ext uri="{FF2B5EF4-FFF2-40B4-BE49-F238E27FC236}">
                <a16:creationId xmlns:a16="http://schemas.microsoft.com/office/drawing/2014/main" id="{C3626992-A7D4-3593-7C01-A6CD794C5409}"/>
              </a:ext>
            </a:extLst>
          </p:cNvPr>
          <p:cNvSpPr>
            <a:spLocks noGrp="1" noChangeArrowheads="1"/>
          </p:cNvSpPr>
          <p:nvPr>
            <p:ph type="sldNum" sz="quarter" idx="10"/>
          </p:nvPr>
        </p:nvSpPr>
        <p:spPr>
          <a:ln/>
        </p:spPr>
        <p:txBody>
          <a:bodyPr/>
          <a:lstStyle>
            <a:lvl1pPr>
              <a:defRPr/>
            </a:lvl1pPr>
          </a:lstStyle>
          <a:p>
            <a:fld id="{F8C06E4C-C2A5-6745-860C-A7AC39237E5F}" type="slidenum">
              <a:rPr lang="en-GB" altLang="en-US"/>
              <a:pPr/>
              <a:t>‹#›</a:t>
            </a:fld>
            <a:endParaRPr lang="en-GB" altLang="en-US"/>
          </a:p>
        </p:txBody>
      </p:sp>
    </p:spTree>
    <p:extLst>
      <p:ext uri="{BB962C8B-B14F-4D97-AF65-F5344CB8AC3E}">
        <p14:creationId xmlns:p14="http://schemas.microsoft.com/office/powerpoint/2010/main" val="1650871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384175" y="1708150"/>
            <a:ext cx="4110038" cy="4067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6613" y="1708150"/>
            <a:ext cx="4111625" cy="4067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6">
            <a:extLst>
              <a:ext uri="{FF2B5EF4-FFF2-40B4-BE49-F238E27FC236}">
                <a16:creationId xmlns:a16="http://schemas.microsoft.com/office/drawing/2014/main" id="{450B90D3-B7F5-E55B-8E4E-802EC8D1B9B1}"/>
              </a:ext>
            </a:extLst>
          </p:cNvPr>
          <p:cNvSpPr>
            <a:spLocks noGrp="1" noChangeArrowheads="1"/>
          </p:cNvSpPr>
          <p:nvPr>
            <p:ph type="sldNum" sz="quarter" idx="10"/>
          </p:nvPr>
        </p:nvSpPr>
        <p:spPr>
          <a:ln/>
        </p:spPr>
        <p:txBody>
          <a:bodyPr/>
          <a:lstStyle>
            <a:lvl1pPr>
              <a:defRPr/>
            </a:lvl1pPr>
          </a:lstStyle>
          <a:p>
            <a:fld id="{1CDD5982-2D4F-0544-BB86-3A1646619852}" type="slidenum">
              <a:rPr lang="en-GB" altLang="en-US"/>
              <a:pPr/>
              <a:t>‹#›</a:t>
            </a:fld>
            <a:endParaRPr lang="en-GB" altLang="en-US"/>
          </a:p>
        </p:txBody>
      </p:sp>
    </p:spTree>
    <p:extLst>
      <p:ext uri="{BB962C8B-B14F-4D97-AF65-F5344CB8AC3E}">
        <p14:creationId xmlns:p14="http://schemas.microsoft.com/office/powerpoint/2010/main" val="534783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6">
            <a:extLst>
              <a:ext uri="{FF2B5EF4-FFF2-40B4-BE49-F238E27FC236}">
                <a16:creationId xmlns:a16="http://schemas.microsoft.com/office/drawing/2014/main" id="{E6734619-2473-1FC1-3CC2-37B3DE521BA2}"/>
              </a:ext>
            </a:extLst>
          </p:cNvPr>
          <p:cNvSpPr>
            <a:spLocks noGrp="1" noChangeArrowheads="1"/>
          </p:cNvSpPr>
          <p:nvPr>
            <p:ph type="sldNum" sz="quarter" idx="10"/>
          </p:nvPr>
        </p:nvSpPr>
        <p:spPr>
          <a:ln/>
        </p:spPr>
        <p:txBody>
          <a:bodyPr/>
          <a:lstStyle>
            <a:lvl1pPr>
              <a:defRPr/>
            </a:lvl1pPr>
          </a:lstStyle>
          <a:p>
            <a:fld id="{31AA2DC3-AFC0-2344-840C-05B1032247C5}" type="slidenum">
              <a:rPr lang="en-GB" altLang="en-US"/>
              <a:pPr/>
              <a:t>‹#›</a:t>
            </a:fld>
            <a:endParaRPr lang="en-GB" altLang="en-US"/>
          </a:p>
        </p:txBody>
      </p:sp>
    </p:spTree>
    <p:extLst>
      <p:ext uri="{BB962C8B-B14F-4D97-AF65-F5344CB8AC3E}">
        <p14:creationId xmlns:p14="http://schemas.microsoft.com/office/powerpoint/2010/main" val="258188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6">
            <a:extLst>
              <a:ext uri="{FF2B5EF4-FFF2-40B4-BE49-F238E27FC236}">
                <a16:creationId xmlns:a16="http://schemas.microsoft.com/office/drawing/2014/main" id="{9EC2D2EF-C47D-C6DF-B3CD-53938EEB4D17}"/>
              </a:ext>
            </a:extLst>
          </p:cNvPr>
          <p:cNvSpPr>
            <a:spLocks noGrp="1" noChangeArrowheads="1"/>
          </p:cNvSpPr>
          <p:nvPr>
            <p:ph type="sldNum" sz="quarter" idx="10"/>
          </p:nvPr>
        </p:nvSpPr>
        <p:spPr>
          <a:ln/>
        </p:spPr>
        <p:txBody>
          <a:bodyPr/>
          <a:lstStyle>
            <a:lvl1pPr>
              <a:defRPr/>
            </a:lvl1pPr>
          </a:lstStyle>
          <a:p>
            <a:fld id="{3B1804B8-5BE1-1B41-84C7-322B1B2BF372}" type="slidenum">
              <a:rPr lang="en-GB" altLang="en-US"/>
              <a:pPr/>
              <a:t>‹#›</a:t>
            </a:fld>
            <a:endParaRPr lang="en-GB" altLang="en-US"/>
          </a:p>
        </p:txBody>
      </p:sp>
    </p:spTree>
    <p:extLst>
      <p:ext uri="{BB962C8B-B14F-4D97-AF65-F5344CB8AC3E}">
        <p14:creationId xmlns:p14="http://schemas.microsoft.com/office/powerpoint/2010/main" val="196758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C65D2DC0-99F0-A179-E079-DBEFB1A73D03}"/>
              </a:ext>
            </a:extLst>
          </p:cNvPr>
          <p:cNvSpPr>
            <a:spLocks noGrp="1" noChangeArrowheads="1"/>
          </p:cNvSpPr>
          <p:nvPr>
            <p:ph type="sldNum" sz="quarter" idx="10"/>
          </p:nvPr>
        </p:nvSpPr>
        <p:spPr>
          <a:ln/>
        </p:spPr>
        <p:txBody>
          <a:bodyPr/>
          <a:lstStyle>
            <a:lvl1pPr>
              <a:defRPr/>
            </a:lvl1pPr>
          </a:lstStyle>
          <a:p>
            <a:fld id="{0D168E58-2050-DF4F-8F55-217E2E825340}" type="slidenum">
              <a:rPr lang="en-GB" altLang="en-US"/>
              <a:pPr/>
              <a:t>‹#›</a:t>
            </a:fld>
            <a:endParaRPr lang="en-GB" altLang="en-US"/>
          </a:p>
        </p:txBody>
      </p:sp>
    </p:spTree>
    <p:extLst>
      <p:ext uri="{BB962C8B-B14F-4D97-AF65-F5344CB8AC3E}">
        <p14:creationId xmlns:p14="http://schemas.microsoft.com/office/powerpoint/2010/main" val="2254687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6">
            <a:extLst>
              <a:ext uri="{FF2B5EF4-FFF2-40B4-BE49-F238E27FC236}">
                <a16:creationId xmlns:a16="http://schemas.microsoft.com/office/drawing/2014/main" id="{98569848-A270-73AA-C248-04C957C42913}"/>
              </a:ext>
            </a:extLst>
          </p:cNvPr>
          <p:cNvSpPr>
            <a:spLocks noGrp="1" noChangeArrowheads="1"/>
          </p:cNvSpPr>
          <p:nvPr>
            <p:ph type="sldNum" sz="quarter" idx="10"/>
          </p:nvPr>
        </p:nvSpPr>
        <p:spPr>
          <a:ln/>
        </p:spPr>
        <p:txBody>
          <a:bodyPr/>
          <a:lstStyle>
            <a:lvl1pPr>
              <a:defRPr/>
            </a:lvl1pPr>
          </a:lstStyle>
          <a:p>
            <a:fld id="{35A09924-7145-AE4D-BB50-7D59AD44C11F}" type="slidenum">
              <a:rPr lang="en-GB" altLang="en-US"/>
              <a:pPr/>
              <a:t>‹#›</a:t>
            </a:fld>
            <a:endParaRPr lang="en-GB" altLang="en-US"/>
          </a:p>
        </p:txBody>
      </p:sp>
    </p:spTree>
    <p:extLst>
      <p:ext uri="{BB962C8B-B14F-4D97-AF65-F5344CB8AC3E}">
        <p14:creationId xmlns:p14="http://schemas.microsoft.com/office/powerpoint/2010/main" val="2157966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6">
            <a:extLst>
              <a:ext uri="{FF2B5EF4-FFF2-40B4-BE49-F238E27FC236}">
                <a16:creationId xmlns:a16="http://schemas.microsoft.com/office/drawing/2014/main" id="{30EA3C79-B195-F36A-632C-83B98C98D4B4}"/>
              </a:ext>
            </a:extLst>
          </p:cNvPr>
          <p:cNvSpPr>
            <a:spLocks noGrp="1" noChangeArrowheads="1"/>
          </p:cNvSpPr>
          <p:nvPr>
            <p:ph type="sldNum" sz="quarter" idx="10"/>
          </p:nvPr>
        </p:nvSpPr>
        <p:spPr>
          <a:ln/>
        </p:spPr>
        <p:txBody>
          <a:bodyPr/>
          <a:lstStyle>
            <a:lvl1pPr>
              <a:defRPr/>
            </a:lvl1pPr>
          </a:lstStyle>
          <a:p>
            <a:fld id="{7E5FCF4D-21CD-EC44-9F1A-61991B4EB43C}" type="slidenum">
              <a:rPr lang="en-GB" altLang="en-US"/>
              <a:pPr/>
              <a:t>‹#›</a:t>
            </a:fld>
            <a:endParaRPr lang="en-GB" altLang="en-US"/>
          </a:p>
        </p:txBody>
      </p:sp>
    </p:spTree>
    <p:extLst>
      <p:ext uri="{BB962C8B-B14F-4D97-AF65-F5344CB8AC3E}">
        <p14:creationId xmlns:p14="http://schemas.microsoft.com/office/powerpoint/2010/main" val="3621992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DDCAFF-C91F-2C4B-8916-C985B4832916}"/>
              </a:ext>
            </a:extLst>
          </p:cNvPr>
          <p:cNvSpPr>
            <a:spLocks noGrp="1" noChangeArrowheads="1"/>
          </p:cNvSpPr>
          <p:nvPr>
            <p:ph type="title"/>
          </p:nvPr>
        </p:nvSpPr>
        <p:spPr bwMode="auto">
          <a:xfrm>
            <a:off x="384175" y="398463"/>
            <a:ext cx="8375650"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bodyPr>
          <a:lstStyle/>
          <a:p>
            <a:pPr lvl="0"/>
            <a:r>
              <a:rPr lang="en-GB"/>
              <a:t>Click to edit Master title style</a:t>
            </a:r>
          </a:p>
        </p:txBody>
      </p:sp>
      <p:sp>
        <p:nvSpPr>
          <p:cNvPr id="1027" name="Rectangle 3">
            <a:extLst>
              <a:ext uri="{FF2B5EF4-FFF2-40B4-BE49-F238E27FC236}">
                <a16:creationId xmlns:a16="http://schemas.microsoft.com/office/drawing/2014/main" id="{6C33BC54-8DFB-51C6-CCC3-D2C8048F19DB}"/>
              </a:ext>
            </a:extLst>
          </p:cNvPr>
          <p:cNvSpPr>
            <a:spLocks noGrp="1" noChangeArrowheads="1"/>
          </p:cNvSpPr>
          <p:nvPr>
            <p:ph type="body" idx="1"/>
          </p:nvPr>
        </p:nvSpPr>
        <p:spPr bwMode="auto">
          <a:xfrm>
            <a:off x="384175" y="1708150"/>
            <a:ext cx="8374063"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30" name="Rectangle 6">
            <a:extLst>
              <a:ext uri="{FF2B5EF4-FFF2-40B4-BE49-F238E27FC236}">
                <a16:creationId xmlns:a16="http://schemas.microsoft.com/office/drawing/2014/main" id="{981E15B1-0F12-B2B2-5272-EAC1EDDC1E90}"/>
              </a:ext>
            </a:extLst>
          </p:cNvPr>
          <p:cNvSpPr>
            <a:spLocks noGrp="1" noChangeArrowheads="1"/>
          </p:cNvSpPr>
          <p:nvPr>
            <p:ph type="sldNum" sz="quarter" idx="4"/>
          </p:nvPr>
        </p:nvSpPr>
        <p:spPr bwMode="auto">
          <a:xfrm>
            <a:off x="7862888" y="6451600"/>
            <a:ext cx="90011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bodyPr>
          <a:lstStyle>
            <a:lvl1pPr algn="r">
              <a:defRPr sz="1000">
                <a:solidFill>
                  <a:schemeClr val="tx2"/>
                </a:solidFill>
              </a:defRPr>
            </a:lvl1pPr>
          </a:lstStyle>
          <a:p>
            <a:fld id="{69E84F2D-B804-E045-9077-8B7D4E5C82A4}"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0" eaLnBrk="0" fontAlgn="base" hangingPunct="0">
        <a:spcBef>
          <a:spcPct val="0"/>
        </a:spcBef>
        <a:spcAft>
          <a:spcPct val="0"/>
        </a:spcAft>
        <a:defRPr sz="2600" b="1">
          <a:solidFill>
            <a:schemeClr val="tx2"/>
          </a:solidFill>
          <a:latin typeface="+mj-lt"/>
          <a:ea typeface="+mj-ea"/>
          <a:cs typeface="ＭＳ Ｐゴシック" charset="0"/>
        </a:defRPr>
      </a:lvl1pPr>
      <a:lvl2pPr algn="l" rtl="0" eaLnBrk="0" fontAlgn="base" hangingPunct="0">
        <a:spcBef>
          <a:spcPct val="0"/>
        </a:spcBef>
        <a:spcAft>
          <a:spcPct val="0"/>
        </a:spcAft>
        <a:defRPr sz="2600" b="1">
          <a:solidFill>
            <a:schemeClr val="tx2"/>
          </a:solidFill>
          <a:latin typeface="Arial" charset="0"/>
          <a:ea typeface="ＭＳ Ｐゴシック" charset="0"/>
          <a:cs typeface="ＭＳ Ｐゴシック" charset="0"/>
        </a:defRPr>
      </a:lvl2pPr>
      <a:lvl3pPr algn="l" rtl="0" eaLnBrk="0" fontAlgn="base" hangingPunct="0">
        <a:spcBef>
          <a:spcPct val="0"/>
        </a:spcBef>
        <a:spcAft>
          <a:spcPct val="0"/>
        </a:spcAft>
        <a:defRPr sz="2600" b="1">
          <a:solidFill>
            <a:schemeClr val="tx2"/>
          </a:solidFill>
          <a:latin typeface="Arial" charset="0"/>
          <a:ea typeface="ＭＳ Ｐゴシック" charset="0"/>
          <a:cs typeface="ＭＳ Ｐゴシック" charset="0"/>
        </a:defRPr>
      </a:lvl3pPr>
      <a:lvl4pPr algn="l" rtl="0" eaLnBrk="0" fontAlgn="base" hangingPunct="0">
        <a:spcBef>
          <a:spcPct val="0"/>
        </a:spcBef>
        <a:spcAft>
          <a:spcPct val="0"/>
        </a:spcAft>
        <a:defRPr sz="2600" b="1">
          <a:solidFill>
            <a:schemeClr val="tx2"/>
          </a:solidFill>
          <a:latin typeface="Arial" charset="0"/>
          <a:ea typeface="ＭＳ Ｐゴシック" charset="0"/>
          <a:cs typeface="ＭＳ Ｐゴシック" charset="0"/>
        </a:defRPr>
      </a:lvl4pPr>
      <a:lvl5pPr algn="l" rtl="0" eaLnBrk="0" fontAlgn="base" hangingPunct="0">
        <a:spcBef>
          <a:spcPct val="0"/>
        </a:spcBef>
        <a:spcAft>
          <a:spcPct val="0"/>
        </a:spcAft>
        <a:defRPr sz="2600" b="1">
          <a:solidFill>
            <a:schemeClr val="tx2"/>
          </a:solidFill>
          <a:latin typeface="Arial" charset="0"/>
          <a:ea typeface="ＭＳ Ｐゴシック" charset="0"/>
          <a:cs typeface="ＭＳ Ｐゴシック" charset="0"/>
        </a:defRPr>
      </a:lvl5pPr>
      <a:lvl6pPr marL="457200" algn="l" rtl="0" fontAlgn="base">
        <a:spcBef>
          <a:spcPct val="0"/>
        </a:spcBef>
        <a:spcAft>
          <a:spcPct val="0"/>
        </a:spcAft>
        <a:defRPr sz="2600" b="1">
          <a:solidFill>
            <a:schemeClr val="tx2"/>
          </a:solidFill>
          <a:latin typeface="Arial" charset="0"/>
          <a:ea typeface="ＭＳ Ｐゴシック" charset="0"/>
        </a:defRPr>
      </a:lvl6pPr>
      <a:lvl7pPr marL="914400" algn="l" rtl="0" fontAlgn="base">
        <a:spcBef>
          <a:spcPct val="0"/>
        </a:spcBef>
        <a:spcAft>
          <a:spcPct val="0"/>
        </a:spcAft>
        <a:defRPr sz="2600" b="1">
          <a:solidFill>
            <a:schemeClr val="tx2"/>
          </a:solidFill>
          <a:latin typeface="Arial" charset="0"/>
          <a:ea typeface="ＭＳ Ｐゴシック" charset="0"/>
        </a:defRPr>
      </a:lvl7pPr>
      <a:lvl8pPr marL="1371600" algn="l" rtl="0" fontAlgn="base">
        <a:spcBef>
          <a:spcPct val="0"/>
        </a:spcBef>
        <a:spcAft>
          <a:spcPct val="0"/>
        </a:spcAft>
        <a:defRPr sz="2600" b="1">
          <a:solidFill>
            <a:schemeClr val="tx2"/>
          </a:solidFill>
          <a:latin typeface="Arial" charset="0"/>
          <a:ea typeface="ＭＳ Ｐゴシック" charset="0"/>
        </a:defRPr>
      </a:lvl8pPr>
      <a:lvl9pPr marL="1828800" algn="l" rtl="0" fontAlgn="base">
        <a:spcBef>
          <a:spcPct val="0"/>
        </a:spcBef>
        <a:spcAft>
          <a:spcPct val="0"/>
        </a:spcAft>
        <a:defRPr sz="2600" b="1">
          <a:solidFill>
            <a:schemeClr val="tx2"/>
          </a:solidFill>
          <a:latin typeface="Arial" charset="0"/>
          <a:ea typeface="ＭＳ Ｐゴシック" charset="0"/>
        </a:defRPr>
      </a:lvl9pPr>
    </p:titleStyle>
    <p:bodyStyle>
      <a:lvl1pPr marL="269875" indent="-269875" algn="l" rtl="0" eaLnBrk="0" fontAlgn="base" hangingPunct="0">
        <a:spcBef>
          <a:spcPct val="0"/>
        </a:spcBef>
        <a:spcAft>
          <a:spcPct val="75000"/>
        </a:spcAft>
        <a:buChar char="•"/>
        <a:defRPr sz="2000">
          <a:solidFill>
            <a:schemeClr val="tx1"/>
          </a:solidFill>
          <a:latin typeface="+mn-lt"/>
          <a:ea typeface="+mn-ea"/>
          <a:cs typeface="ＭＳ Ｐゴシック" charset="0"/>
        </a:defRPr>
      </a:lvl1pPr>
      <a:lvl2pPr marL="538163" indent="-266700" algn="l" rtl="0" eaLnBrk="0" fontAlgn="base" hangingPunct="0">
        <a:spcBef>
          <a:spcPct val="0"/>
        </a:spcBef>
        <a:spcAft>
          <a:spcPct val="75000"/>
        </a:spcAft>
        <a:buChar char="•"/>
        <a:defRPr sz="2000">
          <a:solidFill>
            <a:schemeClr val="tx1"/>
          </a:solidFill>
          <a:latin typeface="+mn-lt"/>
          <a:ea typeface="+mn-ea"/>
        </a:defRPr>
      </a:lvl2pPr>
      <a:lvl3pPr marL="809625" indent="-269875" algn="l" rtl="0" eaLnBrk="0" fontAlgn="base" hangingPunct="0">
        <a:spcBef>
          <a:spcPct val="0"/>
        </a:spcBef>
        <a:spcAft>
          <a:spcPct val="75000"/>
        </a:spcAft>
        <a:buChar char="•"/>
        <a:defRPr sz="2000">
          <a:solidFill>
            <a:schemeClr val="tx1"/>
          </a:solidFill>
          <a:latin typeface="+mn-lt"/>
          <a:ea typeface="+mn-ea"/>
        </a:defRPr>
      </a:lvl3pPr>
      <a:lvl4pPr marL="1079500" indent="-268288" algn="l" rtl="0" eaLnBrk="0" fontAlgn="base" hangingPunct="0">
        <a:spcBef>
          <a:spcPct val="0"/>
        </a:spcBef>
        <a:spcAft>
          <a:spcPct val="75000"/>
        </a:spcAft>
        <a:buChar char="•"/>
        <a:defRPr sz="2000">
          <a:solidFill>
            <a:schemeClr val="tx1"/>
          </a:solidFill>
          <a:latin typeface="+mn-lt"/>
          <a:ea typeface="+mn-ea"/>
        </a:defRPr>
      </a:lvl4pPr>
      <a:lvl5pPr marL="1350963" indent="-269875" algn="l" rtl="0" eaLnBrk="0" fontAlgn="base" hangingPunct="0">
        <a:spcBef>
          <a:spcPct val="0"/>
        </a:spcBef>
        <a:spcAft>
          <a:spcPct val="75000"/>
        </a:spcAft>
        <a:buChar char="•"/>
        <a:defRPr sz="2000">
          <a:solidFill>
            <a:schemeClr val="tx1"/>
          </a:solidFill>
          <a:latin typeface="+mn-lt"/>
          <a:ea typeface="+mn-ea"/>
        </a:defRPr>
      </a:lvl5pPr>
      <a:lvl6pPr marL="1808163" indent="-269875" algn="l" rtl="0" fontAlgn="base">
        <a:spcBef>
          <a:spcPct val="0"/>
        </a:spcBef>
        <a:spcAft>
          <a:spcPct val="75000"/>
        </a:spcAft>
        <a:buChar char="•"/>
        <a:defRPr sz="2000">
          <a:solidFill>
            <a:schemeClr val="tx1"/>
          </a:solidFill>
          <a:latin typeface="+mn-lt"/>
          <a:ea typeface="+mn-ea"/>
        </a:defRPr>
      </a:lvl6pPr>
      <a:lvl7pPr marL="2265363" indent="-269875" algn="l" rtl="0" fontAlgn="base">
        <a:spcBef>
          <a:spcPct val="0"/>
        </a:spcBef>
        <a:spcAft>
          <a:spcPct val="75000"/>
        </a:spcAft>
        <a:buChar char="•"/>
        <a:defRPr sz="2000">
          <a:solidFill>
            <a:schemeClr val="tx1"/>
          </a:solidFill>
          <a:latin typeface="+mn-lt"/>
          <a:ea typeface="+mn-ea"/>
        </a:defRPr>
      </a:lvl7pPr>
      <a:lvl8pPr marL="2722563" indent="-269875" algn="l" rtl="0" fontAlgn="base">
        <a:spcBef>
          <a:spcPct val="0"/>
        </a:spcBef>
        <a:spcAft>
          <a:spcPct val="75000"/>
        </a:spcAft>
        <a:buChar char="•"/>
        <a:defRPr sz="2000">
          <a:solidFill>
            <a:schemeClr val="tx1"/>
          </a:solidFill>
          <a:latin typeface="+mn-lt"/>
          <a:ea typeface="+mn-ea"/>
        </a:defRPr>
      </a:lvl8pPr>
      <a:lvl9pPr marL="3179763" indent="-269875" algn="l" rtl="0" fontAlgn="base">
        <a:spcBef>
          <a:spcPct val="0"/>
        </a:spcBef>
        <a:spcAft>
          <a:spcPct val="7500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legal.un.org/ilc/texts/instruments/english/commentaries/9_6_2001.pdf"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zaoerv.de/77_2017/77_2017_2_a_409_446.pdf" TargetMode="External"/><Relationship Id="rId2" Type="http://schemas.openxmlformats.org/officeDocument/2006/relationships/hyperlink" Target="https://www.asil.org/events/Reparation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legal.un.org/avl/ha/sc/sc.html" TargetMode="External"/><Relationship Id="rId2" Type="http://schemas.openxmlformats.org/officeDocument/2006/relationships/hyperlink" Target="https://voelkerrechtsblog.org/de/setback-for-the-descendants-of-the-nama-and-ovaherero-indigenous-peoples/" TargetMode="External"/><Relationship Id="rId1" Type="http://schemas.openxmlformats.org/officeDocument/2006/relationships/slideLayout" Target="../slideLayouts/slideLayout2.xml"/><Relationship Id="rId4" Type="http://schemas.openxmlformats.org/officeDocument/2006/relationships/hyperlink" Target="https://legal.un.org/ilc/texts/instruments/english/conventions/1_1_1969.pdf"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www.un.org/en/genocideprevention/documents/atrocity-crimes/Doc.1_Convention%20on%20the%20Prevention%20and%20Punishment%20of%20the%20Crime%20of%20Genocide.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newyorkconvention.org/english" TargetMode="External"/><Relationship Id="rId2" Type="http://schemas.openxmlformats.org/officeDocument/2006/relationships/hyperlink" Target="https://eur-lex.europa.eu/legal-content/EN/TXT/HTML/?uri=CELEX:02012R1215-20150226&amp;from=EN#tocId50" TargetMode="External"/><Relationship Id="rId1" Type="http://schemas.openxmlformats.org/officeDocument/2006/relationships/slideLayout" Target="../slideLayouts/slideLayout2.xml"/><Relationship Id="rId5" Type="http://schemas.openxmlformats.org/officeDocument/2006/relationships/hyperlink" Target="https://www.jstor.org/stable/755556" TargetMode="External"/><Relationship Id="rId4" Type="http://schemas.openxmlformats.org/officeDocument/2006/relationships/hyperlink" Target="https://www.icj-cij.org/sites/default/files/case-related/33/033-19581128-JUD-01-02-EN.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aljazeera.com/news/2022/9/25/why-are-climate-activists-calling-for-reparations" TargetMode="External"/><Relationship Id="rId2" Type="http://schemas.openxmlformats.org/officeDocument/2006/relationships/hyperlink" Target="https://www.theguardian.com/world/2022/sep/04/pakistan-floods-reparations-climate-disaste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opil.ouplaw.com/display/10.1093/law:epil/9780199231690/law-9780199231690-e1002" TargetMode="External"/><Relationship Id="rId2" Type="http://schemas.openxmlformats.org/officeDocument/2006/relationships/hyperlink" Target="https://legal.un.org/ilc/texts/instruments/english/draft_articles/9_6_2001.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atrix.berkeley.edu/events/orlando-patterson-slavery-and-genocide-the-u-s-jamaica-and-the-historical-sociology-of-evil/" TargetMode="External"/><Relationship Id="rId2" Type="http://schemas.openxmlformats.org/officeDocument/2006/relationships/hyperlink" Target="https://caricomreparations.org/" TargetMode="External"/><Relationship Id="rId1" Type="http://schemas.openxmlformats.org/officeDocument/2006/relationships/slideLayout" Target="../slideLayouts/slideLayout2.xml"/><Relationship Id="rId4" Type="http://schemas.openxmlformats.org/officeDocument/2006/relationships/hyperlink" Target="https://caricom.org/caricom-ten-point-plan-for-reparatory-justic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sil.org/events/Reparation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ohchr.org/en/2021/07/ohchr-report-promotion-and-protection-human-rights-and-fundamental-freedoms-africans-an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heguardian.com/environment/2022/nov/07/barbados-pm-mia-mottley-launches-blistering-attack-on-rich-nations-at-cop27-climate-talk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thics.harvard.edu/event/reconsidering-reparations-olufemi-taiwo" TargetMode="External"/><Relationship Id="rId2" Type="http://schemas.openxmlformats.org/officeDocument/2006/relationships/hyperlink" Target="https://scholarship.law.columbia.edu/books/1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oxfordreference.com/view/10.1093/acref/9780195389777.001.0001/acref-9780195389777-e-120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319B414-3A44-6BFF-1D23-AF299D1A0B3B}"/>
              </a:ext>
            </a:extLst>
          </p:cNvPr>
          <p:cNvSpPr>
            <a:spLocks noGrp="1" noChangeArrowheads="1"/>
          </p:cNvSpPr>
          <p:nvPr>
            <p:ph type="ctrTitle"/>
          </p:nvPr>
        </p:nvSpPr>
        <p:spPr/>
        <p:txBody>
          <a:bodyPr/>
          <a:lstStyle/>
          <a:p>
            <a:pPr eaLnBrk="1" hangingPunct="1">
              <a:defRPr/>
            </a:pPr>
            <a:r>
              <a:rPr lang="en-GB" sz="3200" b="1" dirty="0">
                <a:effectLst/>
                <a:ea typeface="Calibri" panose="020F0502020204030204" pitchFamily="34" charset="0"/>
              </a:rPr>
              <a:t>Applying past laws to ongoing wrongs? </a:t>
            </a:r>
            <a:br>
              <a:rPr lang="en-GB" sz="2400" b="1" dirty="0">
                <a:effectLst/>
                <a:ea typeface="Calibri" panose="020F0502020204030204" pitchFamily="34" charset="0"/>
              </a:rPr>
            </a:br>
            <a:br>
              <a:rPr lang="en-GB" sz="2400" b="1" dirty="0">
                <a:effectLst/>
                <a:ea typeface="Calibri" panose="020F0502020204030204" pitchFamily="34" charset="0"/>
              </a:rPr>
            </a:br>
            <a:r>
              <a:rPr lang="en-GB" sz="2400" b="1" i="1" dirty="0">
                <a:effectLst/>
                <a:ea typeface="Calibri" panose="020F0502020204030204" pitchFamily="34" charset="0"/>
              </a:rPr>
              <a:t>The limits of inter-temporality when envisioning reparations for historic enslavement</a:t>
            </a:r>
            <a:r>
              <a:rPr lang="en-GB" sz="2400" i="1" dirty="0">
                <a:effectLst/>
              </a:rPr>
              <a:t> </a:t>
            </a:r>
            <a:endParaRPr lang="en-US" sz="2400" i="1" dirty="0">
              <a:cs typeface="+mj-cs"/>
            </a:endParaRPr>
          </a:p>
        </p:txBody>
      </p:sp>
      <p:sp>
        <p:nvSpPr>
          <p:cNvPr id="6147" name="Rectangle 3">
            <a:extLst>
              <a:ext uri="{FF2B5EF4-FFF2-40B4-BE49-F238E27FC236}">
                <a16:creationId xmlns:a16="http://schemas.microsoft.com/office/drawing/2014/main" id="{68A45465-3DC6-3C57-CBCD-A00F3AC9985A}"/>
              </a:ext>
            </a:extLst>
          </p:cNvPr>
          <p:cNvSpPr>
            <a:spLocks noGrp="1" noChangeArrowheads="1"/>
          </p:cNvSpPr>
          <p:nvPr>
            <p:ph type="subTitle" idx="1"/>
          </p:nvPr>
        </p:nvSpPr>
        <p:spPr>
          <a:xfrm>
            <a:off x="395288" y="4329410"/>
            <a:ext cx="8374062" cy="539750"/>
          </a:xfrm>
        </p:spPr>
        <p:txBody>
          <a:bodyPr/>
          <a:lstStyle/>
          <a:p>
            <a:r>
              <a:rPr lang="en-GB" dirty="0">
                <a:effectLst/>
                <a:latin typeface="Helvetica" pitchFamily="2" charset="0"/>
              </a:rPr>
              <a:t>Law &amp; Race Speaker Series, </a:t>
            </a:r>
          </a:p>
          <a:p>
            <a:r>
              <a:rPr lang="en-GB" dirty="0"/>
              <a:t>6 March 2023</a:t>
            </a:r>
            <a:endParaRPr lang="en-US" dirty="0">
              <a:cs typeface="+mn-cs"/>
            </a:endParaRPr>
          </a:p>
        </p:txBody>
      </p:sp>
      <p:sp>
        <p:nvSpPr>
          <p:cNvPr id="6148" name="Rectangle 4">
            <a:extLst>
              <a:ext uri="{FF2B5EF4-FFF2-40B4-BE49-F238E27FC236}">
                <a16:creationId xmlns:a16="http://schemas.microsoft.com/office/drawing/2014/main" id="{C7F1B0A5-4292-D649-8D67-255F0776A4AF}"/>
              </a:ext>
            </a:extLst>
          </p:cNvPr>
          <p:cNvSpPr>
            <a:spLocks noChangeArrowheads="1"/>
          </p:cNvSpPr>
          <p:nvPr/>
        </p:nvSpPr>
        <p:spPr bwMode="auto">
          <a:xfrm>
            <a:off x="395288" y="5445125"/>
            <a:ext cx="8374062"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lstStyle/>
          <a:p>
            <a:pPr>
              <a:defRPr/>
            </a:pPr>
            <a:r>
              <a:rPr lang="en-GB" b="1" dirty="0" err="1">
                <a:solidFill>
                  <a:schemeClr val="tx2"/>
                </a:solidFill>
                <a:latin typeface="Arial" charset="0"/>
                <a:ea typeface="ＭＳ Ｐゴシック" charset="0"/>
              </a:rPr>
              <a:t>Ashrutha</a:t>
            </a:r>
            <a:r>
              <a:rPr lang="en-GB" b="1" dirty="0">
                <a:solidFill>
                  <a:schemeClr val="tx2"/>
                </a:solidFill>
                <a:latin typeface="Arial" charset="0"/>
                <a:ea typeface="ＭＳ Ｐゴシック" charset="0"/>
              </a:rPr>
              <a:t> Rai  &amp;  Henning Grosse Ruse - Khan</a:t>
            </a:r>
          </a:p>
          <a:p>
            <a:pPr>
              <a:defRPr/>
            </a:pPr>
            <a:r>
              <a:rPr lang="en-GB" b="1" dirty="0">
                <a:solidFill>
                  <a:schemeClr val="tx2"/>
                </a:solidFill>
                <a:latin typeface="Arial" charset="0"/>
                <a:ea typeface="ＭＳ Ｐゴシック" charset="0"/>
              </a:rPr>
              <a:t>Faculty of Law</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97091-EA1C-F149-A643-0DC60641C3EC}"/>
              </a:ext>
            </a:extLst>
          </p:cNvPr>
          <p:cNvSpPr>
            <a:spLocks noGrp="1"/>
          </p:cNvSpPr>
          <p:nvPr>
            <p:ph type="title"/>
          </p:nvPr>
        </p:nvSpPr>
        <p:spPr/>
        <p:txBody>
          <a:bodyPr/>
          <a:lstStyle/>
          <a:p>
            <a:r>
              <a:rPr lang="en-US" dirty="0"/>
              <a:t>Inter-temporality: The Rule</a:t>
            </a:r>
          </a:p>
        </p:txBody>
      </p:sp>
      <p:sp>
        <p:nvSpPr>
          <p:cNvPr id="3" name="Content Placeholder 2">
            <a:extLst>
              <a:ext uri="{FF2B5EF4-FFF2-40B4-BE49-F238E27FC236}">
                <a16:creationId xmlns:a16="http://schemas.microsoft.com/office/drawing/2014/main" id="{E2B8A614-9E10-104C-833D-D1C40457422E}"/>
              </a:ext>
            </a:extLst>
          </p:cNvPr>
          <p:cNvSpPr>
            <a:spLocks noGrp="1"/>
          </p:cNvSpPr>
          <p:nvPr>
            <p:ph idx="1"/>
          </p:nvPr>
        </p:nvSpPr>
        <p:spPr/>
        <p:txBody>
          <a:bodyPr/>
          <a:lstStyle/>
          <a:p>
            <a:r>
              <a:rPr lang="en-IN" dirty="0"/>
              <a:t>Article 28 VCLT : ‘</a:t>
            </a:r>
            <a:r>
              <a:rPr lang="en-IN" i="1" dirty="0"/>
              <a:t>Unless a different intention appears from the treaty or is otherwise established, its provisions do not bind a party in relation to any act or fact which took place or any situation which ceased to exist before the date of the entry into force of the treaty with respect to that party</a:t>
            </a:r>
            <a:r>
              <a:rPr lang="en-IN" dirty="0"/>
              <a:t>.’ </a:t>
            </a:r>
          </a:p>
          <a:p>
            <a:r>
              <a:rPr lang="en-IN" dirty="0"/>
              <a:t>Article 31(3)(c) VCLT: ‘</a:t>
            </a:r>
            <a:r>
              <a:rPr lang="en-IN" i="1" dirty="0"/>
              <a:t>There shall be taken into account, together with the context: ... any relevant rules of international law applicable in the relations between the parties</a:t>
            </a:r>
            <a:r>
              <a:rPr lang="en-IN" dirty="0"/>
              <a:t>’.</a:t>
            </a:r>
          </a:p>
          <a:p>
            <a:r>
              <a:rPr lang="en-IN" dirty="0"/>
              <a:t>Article 13, ARSIWA: ‘</a:t>
            </a:r>
            <a:r>
              <a:rPr lang="en-IN" i="1" dirty="0"/>
              <a:t>An act of a State does not constitute a breach of an international obligation unless the State is bound by the obligation in question at the time the act occurs</a:t>
            </a:r>
            <a:r>
              <a:rPr lang="en-IN" dirty="0"/>
              <a:t>.’</a:t>
            </a:r>
            <a:endParaRPr lang="en-US" dirty="0"/>
          </a:p>
        </p:txBody>
      </p:sp>
    </p:spTree>
    <p:extLst>
      <p:ext uri="{BB962C8B-B14F-4D97-AF65-F5344CB8AC3E}">
        <p14:creationId xmlns:p14="http://schemas.microsoft.com/office/powerpoint/2010/main" val="360540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a:extLst>
              <a:ext uri="{FF2B5EF4-FFF2-40B4-BE49-F238E27FC236}">
                <a16:creationId xmlns:a16="http://schemas.microsoft.com/office/drawing/2014/main" id="{577DB1B1-AF4B-A512-EA21-74ECB4121672}"/>
              </a:ext>
            </a:extLst>
          </p:cNvPr>
          <p:cNvSpPr>
            <a:spLocks noGrp="1" noChangeArrowheads="1"/>
          </p:cNvSpPr>
          <p:nvPr>
            <p:ph type="title"/>
          </p:nvPr>
        </p:nvSpPr>
        <p:spPr/>
        <p:txBody>
          <a:bodyPr/>
          <a:lstStyle/>
          <a:p>
            <a:pPr eaLnBrk="1" hangingPunct="1">
              <a:defRPr/>
            </a:pPr>
            <a:r>
              <a:rPr lang="en-US" dirty="0"/>
              <a:t>Inter-temporality: The Rule</a:t>
            </a:r>
            <a:endParaRPr lang="en-US" dirty="0">
              <a:cs typeface="+mj-cs"/>
            </a:endParaRPr>
          </a:p>
        </p:txBody>
      </p:sp>
      <p:sp>
        <p:nvSpPr>
          <p:cNvPr id="7173" name="Rectangle 5">
            <a:extLst>
              <a:ext uri="{FF2B5EF4-FFF2-40B4-BE49-F238E27FC236}">
                <a16:creationId xmlns:a16="http://schemas.microsoft.com/office/drawing/2014/main" id="{8B49445B-1124-54CB-F0D7-6B01ECE0DA22}"/>
              </a:ext>
            </a:extLst>
          </p:cNvPr>
          <p:cNvSpPr>
            <a:spLocks noGrp="1" noChangeArrowheads="1"/>
          </p:cNvSpPr>
          <p:nvPr>
            <p:ph type="body" idx="1"/>
          </p:nvPr>
        </p:nvSpPr>
        <p:spPr>
          <a:xfrm>
            <a:off x="384175" y="1484784"/>
            <a:ext cx="8375650" cy="4536504"/>
          </a:xfrm>
        </p:spPr>
        <p:txBody>
          <a:bodyPr/>
          <a:lstStyle/>
          <a:p>
            <a:pPr marL="0" indent="0" eaLnBrk="1" hangingPunct="1">
              <a:buNone/>
              <a:defRPr/>
            </a:pPr>
            <a:endParaRPr lang="en-US" dirty="0">
              <a:latin typeface="Calibri" panose="020F0502020204030204" pitchFamily="34" charset="0"/>
              <a:cs typeface="Calibri" panose="020F0502020204030204" pitchFamily="34" charset="0"/>
            </a:endParaRPr>
          </a:p>
        </p:txBody>
      </p:sp>
      <p:sp>
        <p:nvSpPr>
          <p:cNvPr id="4100" name="TextBox 2">
            <a:extLst>
              <a:ext uri="{FF2B5EF4-FFF2-40B4-BE49-F238E27FC236}">
                <a16:creationId xmlns:a16="http://schemas.microsoft.com/office/drawing/2014/main" id="{51C3544D-B275-0574-8153-FA4BCC8138C2}"/>
              </a:ext>
            </a:extLst>
          </p:cNvPr>
          <p:cNvSpPr txBox="1">
            <a:spLocks noChangeArrowheads="1"/>
          </p:cNvSpPr>
          <p:nvPr/>
        </p:nvSpPr>
        <p:spPr bwMode="auto">
          <a:xfrm>
            <a:off x="787400" y="6572250"/>
            <a:ext cx="185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4101" name="TextBox 2">
            <a:extLst>
              <a:ext uri="{FF2B5EF4-FFF2-40B4-BE49-F238E27FC236}">
                <a16:creationId xmlns:a16="http://schemas.microsoft.com/office/drawing/2014/main" id="{C22198F1-917D-5389-0EC8-B9995DC846B1}"/>
              </a:ext>
            </a:extLst>
          </p:cNvPr>
          <p:cNvSpPr txBox="1">
            <a:spLocks noChangeArrowheads="1"/>
          </p:cNvSpPr>
          <p:nvPr/>
        </p:nvSpPr>
        <p:spPr bwMode="auto">
          <a:xfrm>
            <a:off x="1611313" y="65373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4102" name="TextBox 4">
            <a:extLst>
              <a:ext uri="{FF2B5EF4-FFF2-40B4-BE49-F238E27FC236}">
                <a16:creationId xmlns:a16="http://schemas.microsoft.com/office/drawing/2014/main" id="{7A50D933-CA3C-CEF6-98DF-E887844BF555}"/>
              </a:ext>
            </a:extLst>
          </p:cNvPr>
          <p:cNvSpPr txBox="1">
            <a:spLocks noChangeArrowheads="1"/>
          </p:cNvSpPr>
          <p:nvPr/>
        </p:nvSpPr>
        <p:spPr bwMode="auto">
          <a:xfrm>
            <a:off x="685800" y="12255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pic>
        <p:nvPicPr>
          <p:cNvPr id="3" name="Picture 2" descr="Text&#10;&#10;Description automatically generated">
            <a:extLst>
              <a:ext uri="{FF2B5EF4-FFF2-40B4-BE49-F238E27FC236}">
                <a16:creationId xmlns:a16="http://schemas.microsoft.com/office/drawing/2014/main" id="{C20495DC-FCDC-AEC7-5B6A-B2714BD7F8FF}"/>
              </a:ext>
            </a:extLst>
          </p:cNvPr>
          <p:cNvPicPr>
            <a:picLocks noChangeAspect="1"/>
          </p:cNvPicPr>
          <p:nvPr/>
        </p:nvPicPr>
        <p:blipFill>
          <a:blip r:embed="rId2"/>
          <a:stretch>
            <a:fillRect/>
          </a:stretch>
        </p:blipFill>
        <p:spPr>
          <a:xfrm>
            <a:off x="1183675" y="1455606"/>
            <a:ext cx="6124629" cy="1253314"/>
          </a:xfrm>
          <a:prstGeom prst="rect">
            <a:avLst/>
          </a:prstGeom>
        </p:spPr>
      </p:pic>
      <p:pic>
        <p:nvPicPr>
          <p:cNvPr id="5" name="Picture 4" descr="Text&#10;&#10;Description automatically generated">
            <a:hlinkClick r:id="rId3"/>
            <a:extLst>
              <a:ext uri="{FF2B5EF4-FFF2-40B4-BE49-F238E27FC236}">
                <a16:creationId xmlns:a16="http://schemas.microsoft.com/office/drawing/2014/main" id="{141C9FC5-C654-DE66-3EB6-785FE106713A}"/>
              </a:ext>
            </a:extLst>
          </p:cNvPr>
          <p:cNvPicPr>
            <a:picLocks noChangeAspect="1"/>
          </p:cNvPicPr>
          <p:nvPr/>
        </p:nvPicPr>
        <p:blipFill>
          <a:blip r:embed="rId4"/>
          <a:stretch>
            <a:fillRect/>
          </a:stretch>
        </p:blipFill>
        <p:spPr>
          <a:xfrm>
            <a:off x="1180961" y="2537422"/>
            <a:ext cx="6055335" cy="3593118"/>
          </a:xfrm>
          <a:prstGeom prst="rect">
            <a:avLst/>
          </a:prstGeom>
        </p:spPr>
      </p:pic>
    </p:spTree>
    <p:extLst>
      <p:ext uri="{BB962C8B-B14F-4D97-AF65-F5344CB8AC3E}">
        <p14:creationId xmlns:p14="http://schemas.microsoft.com/office/powerpoint/2010/main" val="846111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C44EC-7AE2-5D44-8F7F-88A63615DECB}"/>
              </a:ext>
            </a:extLst>
          </p:cNvPr>
          <p:cNvSpPr>
            <a:spLocks noGrp="1"/>
          </p:cNvSpPr>
          <p:nvPr>
            <p:ph type="title"/>
          </p:nvPr>
        </p:nvSpPr>
        <p:spPr/>
        <p:txBody>
          <a:bodyPr/>
          <a:lstStyle/>
          <a:p>
            <a:r>
              <a:rPr lang="en-US" dirty="0"/>
              <a:t>Inter-temporality: Its Limits</a:t>
            </a:r>
          </a:p>
        </p:txBody>
      </p:sp>
      <p:sp>
        <p:nvSpPr>
          <p:cNvPr id="3" name="Content Placeholder 2">
            <a:extLst>
              <a:ext uri="{FF2B5EF4-FFF2-40B4-BE49-F238E27FC236}">
                <a16:creationId xmlns:a16="http://schemas.microsoft.com/office/drawing/2014/main" id="{EEC5C5FD-373D-A147-9B96-AE89D17304AB}"/>
              </a:ext>
            </a:extLst>
          </p:cNvPr>
          <p:cNvSpPr>
            <a:spLocks noGrp="1"/>
          </p:cNvSpPr>
          <p:nvPr>
            <p:ph idx="1"/>
          </p:nvPr>
        </p:nvSpPr>
        <p:spPr/>
        <p:txBody>
          <a:bodyPr/>
          <a:lstStyle/>
          <a:p>
            <a:r>
              <a:rPr lang="en-US" sz="1800" b="1" dirty="0"/>
              <a:t>Treaties</a:t>
            </a:r>
          </a:p>
          <a:p>
            <a:pPr lvl="2" algn="just"/>
            <a:r>
              <a:rPr lang="en-US" sz="1600" dirty="0"/>
              <a:t>Article 28, ‘Unless a different intention appears’</a:t>
            </a:r>
          </a:p>
          <a:p>
            <a:pPr lvl="3" algn="just"/>
            <a:r>
              <a:rPr lang="en-IN" sz="1600" dirty="0"/>
              <a:t>‘</a:t>
            </a:r>
            <a:r>
              <a:rPr lang="en-IN" sz="1600" i="1" dirty="0"/>
              <a:t>An essential characteristic therefore of Protocol XII [is] that its effects extend to legal situations dating from a time previous to its own existence</a:t>
            </a:r>
            <a:r>
              <a:rPr lang="en-IN" sz="1600" dirty="0"/>
              <a:t>’</a:t>
            </a:r>
            <a:r>
              <a:rPr lang="en-US" sz="1600" i="1" dirty="0"/>
              <a:t> </a:t>
            </a:r>
            <a:r>
              <a:rPr lang="en-US" sz="1600" dirty="0"/>
              <a:t>(</a:t>
            </a:r>
            <a:r>
              <a:rPr lang="en-US" sz="1600" dirty="0" err="1"/>
              <a:t>Mavrommatis</a:t>
            </a:r>
            <a:r>
              <a:rPr lang="en-US" sz="1600" dirty="0"/>
              <a:t> Palestine Concessions (Greece v. UK) 1924 PCIJ (</a:t>
            </a:r>
            <a:r>
              <a:rPr lang="en-US" sz="1600" dirty="0" err="1"/>
              <a:t>ser</a:t>
            </a:r>
            <a:r>
              <a:rPr lang="en-US" sz="1600" dirty="0"/>
              <a:t> A) No 2, 34)</a:t>
            </a:r>
          </a:p>
          <a:p>
            <a:pPr lvl="2" algn="just"/>
            <a:r>
              <a:rPr lang="en-US" sz="1600" dirty="0"/>
              <a:t>Evolutionary Interpretation</a:t>
            </a:r>
          </a:p>
          <a:p>
            <a:pPr lvl="3" algn="just"/>
            <a:r>
              <a:rPr lang="en-US" sz="1600" dirty="0"/>
              <a:t>‘</a:t>
            </a:r>
            <a:r>
              <a:rPr lang="en-IN" sz="1600" i="1" dirty="0"/>
              <a:t>Once it is established that the expression "the territorial status of Greece" was used in Greece's instrument of accession as a </a:t>
            </a:r>
            <a:r>
              <a:rPr lang="en-IN" sz="1600" b="1" i="1" dirty="0">
                <a:solidFill>
                  <a:srgbClr val="FF0000"/>
                </a:solidFill>
              </a:rPr>
              <a:t>generic term </a:t>
            </a:r>
            <a:r>
              <a:rPr lang="en-IN" sz="1600" i="1" dirty="0"/>
              <a:t>…, the presumption necessarily arises that its meaning was intended to follow the evolution of the law and to correspond with the meaning attached to the expression by the law in force</a:t>
            </a:r>
            <a:r>
              <a:rPr lang="en-IN" sz="1600" dirty="0"/>
              <a:t>’ … ‘</a:t>
            </a:r>
            <a:r>
              <a:rPr lang="en-IN" sz="1600" i="1" dirty="0"/>
              <a:t>This presumption, in the view of the Court, is even more compelling when it is recalled that the 1928 Act was a convention … of the most general kind and of </a:t>
            </a:r>
            <a:r>
              <a:rPr lang="en-IN" sz="1600" b="1" i="1" dirty="0">
                <a:solidFill>
                  <a:srgbClr val="FF0000"/>
                </a:solidFill>
              </a:rPr>
              <a:t>continuing duration</a:t>
            </a:r>
            <a:r>
              <a:rPr lang="en-IN" sz="1600" dirty="0"/>
              <a:t>’ (Aegean Sea Continental Shelf Case (Greece v. Turkey) [1978] ICJ Rep 1)</a:t>
            </a:r>
            <a:endParaRPr lang="en-US" sz="1600" dirty="0"/>
          </a:p>
          <a:p>
            <a:pPr lvl="4"/>
            <a:endParaRPr lang="en-US" dirty="0"/>
          </a:p>
        </p:txBody>
      </p:sp>
    </p:spTree>
    <p:extLst>
      <p:ext uri="{BB962C8B-B14F-4D97-AF65-F5344CB8AC3E}">
        <p14:creationId xmlns:p14="http://schemas.microsoft.com/office/powerpoint/2010/main" val="330979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F7742-AD68-8040-9D39-E6B2290D9EF4}"/>
              </a:ext>
            </a:extLst>
          </p:cNvPr>
          <p:cNvSpPr>
            <a:spLocks noGrp="1"/>
          </p:cNvSpPr>
          <p:nvPr>
            <p:ph type="title"/>
          </p:nvPr>
        </p:nvSpPr>
        <p:spPr/>
        <p:txBody>
          <a:bodyPr/>
          <a:lstStyle/>
          <a:p>
            <a:r>
              <a:rPr lang="en-US" dirty="0"/>
              <a:t>Inter-temporality: Its Limits</a:t>
            </a:r>
          </a:p>
        </p:txBody>
      </p:sp>
      <p:sp>
        <p:nvSpPr>
          <p:cNvPr id="3" name="Content Placeholder 2">
            <a:extLst>
              <a:ext uri="{FF2B5EF4-FFF2-40B4-BE49-F238E27FC236}">
                <a16:creationId xmlns:a16="http://schemas.microsoft.com/office/drawing/2014/main" id="{B9E26FB8-1DC8-8147-94A8-9584A15A0C7D}"/>
              </a:ext>
            </a:extLst>
          </p:cNvPr>
          <p:cNvSpPr>
            <a:spLocks noGrp="1"/>
          </p:cNvSpPr>
          <p:nvPr>
            <p:ph idx="1"/>
          </p:nvPr>
        </p:nvSpPr>
        <p:spPr>
          <a:xfrm>
            <a:off x="384175" y="1556792"/>
            <a:ext cx="8374063" cy="4067175"/>
          </a:xfrm>
        </p:spPr>
        <p:txBody>
          <a:bodyPr/>
          <a:lstStyle/>
          <a:p>
            <a:r>
              <a:rPr lang="en-US" b="1" dirty="0"/>
              <a:t>Customary International Law</a:t>
            </a:r>
          </a:p>
          <a:p>
            <a:r>
              <a:rPr lang="en-US" dirty="0"/>
              <a:t>Closed and open situations (Gruber, </a:t>
            </a:r>
            <a:r>
              <a:rPr lang="en-US" dirty="0" err="1"/>
              <a:t>Aus</a:t>
            </a:r>
            <a:r>
              <a:rPr lang="en-US" dirty="0"/>
              <a:t> ILJ, 2019)</a:t>
            </a:r>
          </a:p>
          <a:p>
            <a:pPr lvl="1"/>
            <a:r>
              <a:rPr lang="en-US" dirty="0"/>
              <a:t>Viewing the past through the present:</a:t>
            </a:r>
          </a:p>
          <a:p>
            <a:pPr lvl="3"/>
            <a:r>
              <a:rPr lang="en-US" dirty="0" err="1"/>
              <a:t>Contextualising</a:t>
            </a:r>
            <a:r>
              <a:rPr lang="en-US" dirty="0"/>
              <a:t> </a:t>
            </a:r>
            <a:r>
              <a:rPr lang="en-US" i="1" dirty="0"/>
              <a:t>Palmas</a:t>
            </a:r>
          </a:p>
          <a:p>
            <a:pPr lvl="3"/>
            <a:r>
              <a:rPr lang="en-IN" dirty="0"/>
              <a:t>The </a:t>
            </a:r>
            <a:r>
              <a:rPr lang="en-IN" dirty="0" err="1"/>
              <a:t>Minquiers</a:t>
            </a:r>
            <a:r>
              <a:rPr lang="en-IN" dirty="0"/>
              <a:t> and </a:t>
            </a:r>
            <a:r>
              <a:rPr lang="en-IN" dirty="0" err="1"/>
              <a:t>Ecrehos</a:t>
            </a:r>
            <a:r>
              <a:rPr lang="en-IN" dirty="0"/>
              <a:t> Case (France/United Kingdom), [1953] ICJ Rep 47</a:t>
            </a:r>
            <a:r>
              <a:rPr lang="en-US" dirty="0"/>
              <a:t> </a:t>
            </a:r>
          </a:p>
          <a:p>
            <a:pPr lvl="3"/>
            <a:r>
              <a:rPr lang="en-IN" dirty="0"/>
              <a:t>Legal Consequences of the Separation of the Chagos Archipelago from Mauritius in 1965, Advisory Opinion, [2019] ICJ Rep 95</a:t>
            </a:r>
          </a:p>
          <a:p>
            <a:r>
              <a:rPr lang="en-IN" dirty="0"/>
              <a:t>Continuing Wrong</a:t>
            </a:r>
            <a:endParaRPr lang="en-US" dirty="0"/>
          </a:p>
          <a:p>
            <a:pPr lvl="1"/>
            <a:endParaRPr lang="en-US" dirty="0"/>
          </a:p>
        </p:txBody>
      </p:sp>
    </p:spTree>
    <p:extLst>
      <p:ext uri="{BB962C8B-B14F-4D97-AF65-F5344CB8AC3E}">
        <p14:creationId xmlns:p14="http://schemas.microsoft.com/office/powerpoint/2010/main" val="270880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2C0C-927C-684E-92D2-2C2C63D1A535}"/>
              </a:ext>
            </a:extLst>
          </p:cNvPr>
          <p:cNvSpPr>
            <a:spLocks noGrp="1"/>
          </p:cNvSpPr>
          <p:nvPr>
            <p:ph type="title"/>
          </p:nvPr>
        </p:nvSpPr>
        <p:spPr/>
        <p:txBody>
          <a:bodyPr/>
          <a:lstStyle/>
          <a:p>
            <a:r>
              <a:rPr lang="en-US" dirty="0"/>
              <a:t>Inter-temporality: Its Limits</a:t>
            </a:r>
          </a:p>
        </p:txBody>
      </p:sp>
      <p:sp>
        <p:nvSpPr>
          <p:cNvPr id="3" name="Content Placeholder 2">
            <a:extLst>
              <a:ext uri="{FF2B5EF4-FFF2-40B4-BE49-F238E27FC236}">
                <a16:creationId xmlns:a16="http://schemas.microsoft.com/office/drawing/2014/main" id="{52624B9C-A24E-4043-A3A6-1DCB72F19CF5}"/>
              </a:ext>
            </a:extLst>
          </p:cNvPr>
          <p:cNvSpPr>
            <a:spLocks noGrp="1"/>
          </p:cNvSpPr>
          <p:nvPr>
            <p:ph idx="1"/>
          </p:nvPr>
        </p:nvSpPr>
        <p:spPr>
          <a:xfrm>
            <a:off x="384175" y="1484784"/>
            <a:ext cx="8374063" cy="4067175"/>
          </a:xfrm>
        </p:spPr>
        <p:txBody>
          <a:bodyPr/>
          <a:lstStyle/>
          <a:p>
            <a:r>
              <a:rPr lang="en-US" sz="1800" dirty="0"/>
              <a:t>Continuing Wrong (contd.):</a:t>
            </a:r>
          </a:p>
          <a:p>
            <a:pPr lvl="2"/>
            <a:r>
              <a:rPr lang="en-US" sz="1400" dirty="0"/>
              <a:t>Article 14(2), ARSIWA: ‘</a:t>
            </a:r>
            <a:r>
              <a:rPr lang="en-IN" sz="1400" dirty="0"/>
              <a:t>The breach of an international obligation by an act of a State having a continuing character extends over the entire period during which the act continues and remains not in conformity with the international obligation.’</a:t>
            </a:r>
          </a:p>
          <a:p>
            <a:pPr lvl="2"/>
            <a:r>
              <a:rPr lang="en-IN" sz="1400" dirty="0"/>
              <a:t>Article 15(2), ARSIWA: (aggregate or composite acts) ‘In such a case, the breach extends over the entire period starting with the first of the actions or omissions of the series and lasts for as long as these actions or omissions are repeated and remain not in conformity with the international obligation.</a:t>
            </a:r>
          </a:p>
          <a:p>
            <a:pPr lvl="1"/>
            <a:r>
              <a:rPr lang="en-IN" sz="1600" dirty="0"/>
              <a:t>Examples from International Criminal Law:</a:t>
            </a:r>
          </a:p>
          <a:p>
            <a:pPr lvl="2"/>
            <a:r>
              <a:rPr lang="en-IN" sz="1400" dirty="0"/>
              <a:t>Forced marriages (</a:t>
            </a:r>
            <a:r>
              <a:rPr lang="en-US" sz="1400" dirty="0"/>
              <a:t>Special Court for Sierra Leone</a:t>
            </a:r>
            <a:r>
              <a:rPr lang="en-US" sz="1400" i="1" dirty="0"/>
              <a:t>, Prosecutor v Sesay</a:t>
            </a:r>
            <a:r>
              <a:rPr lang="en-US" sz="1400" dirty="0"/>
              <a:t>, Trial Judgment (2 March 2009))</a:t>
            </a:r>
            <a:endParaRPr lang="en-IN" sz="1400" dirty="0"/>
          </a:p>
          <a:p>
            <a:pPr lvl="2"/>
            <a:r>
              <a:rPr lang="en-IN" sz="1400" dirty="0"/>
              <a:t>Child soldiers (</a:t>
            </a:r>
            <a:r>
              <a:rPr lang="en-IN" sz="1400" i="1" dirty="0"/>
              <a:t>Prosecutor v. Sesay</a:t>
            </a:r>
            <a:r>
              <a:rPr lang="en-IN" sz="1400" dirty="0"/>
              <a:t>)</a:t>
            </a:r>
            <a:endParaRPr lang="en-IN" sz="1400" i="1" dirty="0"/>
          </a:p>
          <a:p>
            <a:pPr lvl="2"/>
            <a:r>
              <a:rPr lang="en-IN" sz="1400" dirty="0"/>
              <a:t>Joint Criminal Enterprise (Extraordinary Chambers in the Courts of Cambodia, Case 002/01 Prosecutor v </a:t>
            </a:r>
            <a:r>
              <a:rPr lang="en-IN" sz="1400" dirty="0" err="1"/>
              <a:t>Nuon</a:t>
            </a:r>
            <a:r>
              <a:rPr lang="en-IN" sz="1400" dirty="0"/>
              <a:t> and </a:t>
            </a:r>
            <a:r>
              <a:rPr lang="en-IN" sz="1400" dirty="0" err="1"/>
              <a:t>Khieu</a:t>
            </a:r>
            <a:r>
              <a:rPr lang="en-IN" sz="1400" dirty="0"/>
              <a:t>, Appeal Judgment (23 November 2016))</a:t>
            </a:r>
          </a:p>
          <a:p>
            <a:pPr lvl="1"/>
            <a:r>
              <a:rPr lang="en-IN" sz="1400" dirty="0"/>
              <a:t>Domestic Human Rights (genocide of indigenous populations in Australia and Canada)</a:t>
            </a:r>
          </a:p>
        </p:txBody>
      </p:sp>
    </p:spTree>
    <p:extLst>
      <p:ext uri="{BB962C8B-B14F-4D97-AF65-F5344CB8AC3E}">
        <p14:creationId xmlns:p14="http://schemas.microsoft.com/office/powerpoint/2010/main" val="160250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2D94F-DD27-AC48-BB5D-AF0273A904C6}"/>
              </a:ext>
            </a:extLst>
          </p:cNvPr>
          <p:cNvSpPr>
            <a:spLocks noGrp="1"/>
          </p:cNvSpPr>
          <p:nvPr>
            <p:ph type="title"/>
          </p:nvPr>
        </p:nvSpPr>
        <p:spPr/>
        <p:txBody>
          <a:bodyPr/>
          <a:lstStyle/>
          <a:p>
            <a:r>
              <a:rPr lang="en-US" dirty="0"/>
              <a:t>Inter-temporality: Its Limits</a:t>
            </a:r>
          </a:p>
        </p:txBody>
      </p:sp>
      <p:sp>
        <p:nvSpPr>
          <p:cNvPr id="3" name="Content Placeholder 2">
            <a:extLst>
              <a:ext uri="{FF2B5EF4-FFF2-40B4-BE49-F238E27FC236}">
                <a16:creationId xmlns:a16="http://schemas.microsoft.com/office/drawing/2014/main" id="{AA26B7F9-415E-EC48-8583-037126A3CBB5}"/>
              </a:ext>
            </a:extLst>
          </p:cNvPr>
          <p:cNvSpPr>
            <a:spLocks noGrp="1"/>
          </p:cNvSpPr>
          <p:nvPr>
            <p:ph idx="1"/>
          </p:nvPr>
        </p:nvSpPr>
        <p:spPr/>
        <p:txBody>
          <a:bodyPr/>
          <a:lstStyle/>
          <a:p>
            <a:r>
              <a:rPr lang="en-US" dirty="0"/>
              <a:t>International Criminal Law (contd.)</a:t>
            </a:r>
          </a:p>
          <a:p>
            <a:pPr lvl="1"/>
            <a:r>
              <a:rPr lang="en-US" dirty="0"/>
              <a:t>Nuremberg &amp; Tokyo and the Crime of Aggression</a:t>
            </a:r>
          </a:p>
          <a:p>
            <a:pPr lvl="2" algn="just"/>
            <a:r>
              <a:rPr lang="en-IN" i="1" dirty="0"/>
              <a:t>‘[N]o category of war became a crime in international law up to the date of the commencement of the world war under our consideration …The so-called trial held according to the definition of crime now given by the victors obliterates the centuries of civilization which stretch between us and the summary slaying of the defeated in a war</a:t>
            </a:r>
            <a:r>
              <a:rPr lang="en-IN" dirty="0"/>
              <a:t>’</a:t>
            </a:r>
            <a:r>
              <a:rPr lang="en-US" dirty="0"/>
              <a:t> </a:t>
            </a:r>
            <a:r>
              <a:rPr lang="en-IN" dirty="0"/>
              <a:t>(Int'l Military Tribunal for the Far East Judgement, dissentient opinion of Judge Pal, paras 37, 152)</a:t>
            </a:r>
          </a:p>
          <a:p>
            <a:pPr lvl="1" algn="just"/>
            <a:r>
              <a:rPr lang="en-US" dirty="0"/>
              <a:t>A Jus Cogens Exception? </a:t>
            </a:r>
          </a:p>
          <a:p>
            <a:pPr lvl="2"/>
            <a:endParaRPr lang="en-US" dirty="0"/>
          </a:p>
        </p:txBody>
      </p:sp>
    </p:spTree>
    <p:extLst>
      <p:ext uri="{BB962C8B-B14F-4D97-AF65-F5344CB8AC3E}">
        <p14:creationId xmlns:p14="http://schemas.microsoft.com/office/powerpoint/2010/main" val="246459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34E99-8D18-004B-8971-7538ADDE1A50}"/>
              </a:ext>
            </a:extLst>
          </p:cNvPr>
          <p:cNvSpPr>
            <a:spLocks noGrp="1"/>
          </p:cNvSpPr>
          <p:nvPr>
            <p:ph type="title"/>
          </p:nvPr>
        </p:nvSpPr>
        <p:spPr/>
        <p:txBody>
          <a:bodyPr/>
          <a:lstStyle/>
          <a:p>
            <a:r>
              <a:rPr lang="en-US" dirty="0"/>
              <a:t>Inter-temporality: Its Limits</a:t>
            </a:r>
          </a:p>
        </p:txBody>
      </p:sp>
      <p:sp>
        <p:nvSpPr>
          <p:cNvPr id="3" name="Content Placeholder 2">
            <a:extLst>
              <a:ext uri="{FF2B5EF4-FFF2-40B4-BE49-F238E27FC236}">
                <a16:creationId xmlns:a16="http://schemas.microsoft.com/office/drawing/2014/main" id="{3A0AD983-F371-7344-B66F-47C9D94FA6F0}"/>
              </a:ext>
            </a:extLst>
          </p:cNvPr>
          <p:cNvSpPr>
            <a:spLocks noGrp="1"/>
          </p:cNvSpPr>
          <p:nvPr>
            <p:ph idx="1"/>
          </p:nvPr>
        </p:nvSpPr>
        <p:spPr/>
        <p:txBody>
          <a:bodyPr/>
          <a:lstStyle/>
          <a:p>
            <a:r>
              <a:rPr lang="en-US" dirty="0"/>
              <a:t>Jus Cogens Exception (contd.)</a:t>
            </a:r>
          </a:p>
          <a:p>
            <a:pPr algn="just"/>
            <a:r>
              <a:rPr lang="en-US" sz="1600" dirty="0"/>
              <a:t>Separate Opinion of Judge </a:t>
            </a:r>
            <a:r>
              <a:rPr lang="en-US" sz="1600" dirty="0" err="1"/>
              <a:t>Ranjeva</a:t>
            </a:r>
            <a:r>
              <a:rPr lang="en-US" sz="1600" dirty="0"/>
              <a:t>, </a:t>
            </a:r>
            <a:r>
              <a:rPr lang="en-IN" sz="1600" dirty="0"/>
              <a:t>Land and Maritime Boundary between Cameroon and Nigeria </a:t>
            </a:r>
          </a:p>
          <a:p>
            <a:pPr lvl="1" algn="just"/>
            <a:r>
              <a:rPr lang="en-US" sz="1400" i="1" dirty="0"/>
              <a:t>‘</a:t>
            </a:r>
            <a:r>
              <a:rPr lang="en-IN" sz="1400" i="1" dirty="0"/>
              <a:t>The inequality and denial of rights inherent in colonial practice in relation to indigenous peoples and to colonies is currently recognized as an elementary truth; there is a resultant duty to memorialize these injustices and at the same time to acknowledge an historical fact. …. </a:t>
            </a:r>
            <a:r>
              <a:rPr lang="en-IN" sz="1400" i="1" dirty="0">
                <a:solidFill>
                  <a:srgbClr val="FF0000"/>
                </a:solidFill>
              </a:rPr>
              <a:t>Application of the rules of intertemporal law cannot justify conclusions so contrary to fundamental norms</a:t>
            </a:r>
            <a:r>
              <a:rPr lang="en-IN" sz="1400" i="1" dirty="0"/>
              <a:t>’ </a:t>
            </a:r>
            <a:r>
              <a:rPr lang="en-IN" sz="1400" dirty="0"/>
              <a:t>(Cameroon v. Nigeria: Eq. Guinea </a:t>
            </a:r>
            <a:r>
              <a:rPr lang="en-IN" sz="1400" dirty="0" err="1"/>
              <a:t>interv</a:t>
            </a:r>
            <a:r>
              <a:rPr lang="en-IN" sz="1400" dirty="0"/>
              <a:t>., [2002] ICJ Rep 303) </a:t>
            </a:r>
            <a:endParaRPr lang="en-US" sz="1600" dirty="0"/>
          </a:p>
          <a:p>
            <a:pPr algn="just"/>
            <a:r>
              <a:rPr lang="en-US" sz="1600" dirty="0"/>
              <a:t>ARSIWA Commentary to Art. 13: </a:t>
            </a:r>
            <a:r>
              <a:rPr lang="en-US" sz="1400" i="1" dirty="0"/>
              <a:t>‘</a:t>
            </a:r>
            <a:r>
              <a:rPr lang="en-IN" sz="1400" i="1" dirty="0"/>
              <a:t>But even when a new peremptory norm of general international law comes into existence, …, this does not entail any retrospective assumption of responsibility. …Accordingly, it is appropriate to apply the intertemporal principle to all international obligations … It is, however, without prejudice to the possibility that a State may agree to compensate for damage caused as a result of conduct which was not at the time a breach of any international obligation in force for that State</a:t>
            </a:r>
            <a:r>
              <a:rPr lang="en-IN" sz="1400" dirty="0"/>
              <a:t>.’ </a:t>
            </a:r>
          </a:p>
          <a:p>
            <a:r>
              <a:rPr lang="en-US" dirty="0"/>
              <a:t>Inter-temporality as a choice? De </a:t>
            </a:r>
            <a:r>
              <a:rPr lang="en-US" dirty="0" err="1"/>
              <a:t>lege</a:t>
            </a:r>
            <a:r>
              <a:rPr lang="en-US" dirty="0"/>
              <a:t> </a:t>
            </a:r>
            <a:r>
              <a:rPr lang="en-US" dirty="0" err="1"/>
              <a:t>ferenda</a:t>
            </a:r>
            <a:r>
              <a:rPr lang="en-US" dirty="0"/>
              <a:t>?</a:t>
            </a:r>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00950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73D41-DB41-5A4E-9CB1-410D4B5DC43A}"/>
              </a:ext>
            </a:extLst>
          </p:cNvPr>
          <p:cNvSpPr>
            <a:spLocks noGrp="1"/>
          </p:cNvSpPr>
          <p:nvPr>
            <p:ph type="title"/>
          </p:nvPr>
        </p:nvSpPr>
        <p:spPr/>
        <p:txBody>
          <a:bodyPr/>
          <a:lstStyle/>
          <a:p>
            <a:r>
              <a:rPr lang="en-US" dirty="0"/>
              <a:t>Inter-temporality: Its Limits</a:t>
            </a:r>
          </a:p>
        </p:txBody>
      </p:sp>
      <p:sp>
        <p:nvSpPr>
          <p:cNvPr id="3" name="Content Placeholder 2">
            <a:extLst>
              <a:ext uri="{FF2B5EF4-FFF2-40B4-BE49-F238E27FC236}">
                <a16:creationId xmlns:a16="http://schemas.microsoft.com/office/drawing/2014/main" id="{B8FD2708-8D3E-2C43-A48E-EC8D8B3C2EF3}"/>
              </a:ext>
            </a:extLst>
          </p:cNvPr>
          <p:cNvSpPr>
            <a:spLocks noGrp="1"/>
          </p:cNvSpPr>
          <p:nvPr>
            <p:ph idx="1"/>
          </p:nvPr>
        </p:nvSpPr>
        <p:spPr>
          <a:xfrm>
            <a:off x="384175" y="1708150"/>
            <a:ext cx="8374063" cy="4385146"/>
          </a:xfrm>
        </p:spPr>
        <p:txBody>
          <a:bodyPr/>
          <a:lstStyle/>
          <a:p>
            <a:pPr marL="0" indent="0">
              <a:buNone/>
            </a:pPr>
            <a:r>
              <a:rPr lang="en-US" dirty="0"/>
              <a:t>Inter-temporality as a choice (contd.)</a:t>
            </a:r>
          </a:p>
          <a:p>
            <a:r>
              <a:rPr lang="en-IN" dirty="0" err="1"/>
              <a:t>Institut</a:t>
            </a:r>
            <a:r>
              <a:rPr lang="en-IN" dirty="0"/>
              <a:t> de Droit International, Resolution on ‘The Intertemporal Problem in Public International Law’ (1975)</a:t>
            </a:r>
            <a:endParaRPr lang="en-US" dirty="0"/>
          </a:p>
          <a:p>
            <a:pPr marL="0" indent="0" algn="just">
              <a:spcAft>
                <a:spcPts val="210"/>
              </a:spcAft>
              <a:buNone/>
            </a:pPr>
            <a:r>
              <a:rPr lang="en-IN" sz="1400" i="1" dirty="0"/>
              <a:t>‘Whereas it is necessary to </a:t>
            </a:r>
            <a:r>
              <a:rPr lang="en-IN" sz="1400" b="1" i="1" dirty="0">
                <a:solidFill>
                  <a:srgbClr val="FF0000"/>
                </a:solidFill>
              </a:rPr>
              <a:t>promote the development of the international legal system whilst preserving the principle of legal stability </a:t>
            </a:r>
            <a:r>
              <a:rPr lang="en-IN" sz="1400" i="1" dirty="0"/>
              <a:t>which is an essential part of any juridical system ; …</a:t>
            </a:r>
          </a:p>
          <a:p>
            <a:pPr marL="342900" indent="-342900" algn="just">
              <a:spcAft>
                <a:spcPts val="210"/>
              </a:spcAft>
              <a:buAutoNum type="arabicPeriod"/>
            </a:pPr>
            <a:r>
              <a:rPr lang="en-IN" sz="1400" i="1" dirty="0"/>
              <a:t>Unless otherwise indicated, the temporal sphere of application of any norm of public international law shall be … the rules of law that are contemporaneous with [the facts]. </a:t>
            </a:r>
          </a:p>
          <a:p>
            <a:pPr marL="342900" indent="-342900" algn="just">
              <a:spcAft>
                <a:spcPts val="210"/>
              </a:spcAft>
              <a:buAutoNum type="arabicPeriod"/>
            </a:pPr>
            <a:r>
              <a:rPr lang="en-IN" sz="1400" i="1" dirty="0"/>
              <a:t>In application of this principle : … </a:t>
            </a:r>
          </a:p>
          <a:p>
            <a:pPr marL="271463" lvl="1" indent="0" algn="just">
              <a:spcAft>
                <a:spcPts val="210"/>
              </a:spcAft>
              <a:buNone/>
            </a:pPr>
            <a:r>
              <a:rPr lang="en-IN" sz="1400" i="1" dirty="0"/>
              <a:t>c) any rule which relates to an actual situation shall apply to situations existing while the rule is in force, even if these </a:t>
            </a:r>
            <a:r>
              <a:rPr lang="en-IN" sz="1400" b="1" i="1" dirty="0"/>
              <a:t>situations have been created previously </a:t>
            </a:r>
            <a:r>
              <a:rPr lang="en-IN" sz="1400" i="1" dirty="0"/>
              <a:t>;…</a:t>
            </a:r>
          </a:p>
          <a:p>
            <a:pPr marL="271463" lvl="1" indent="0" algn="just">
              <a:spcAft>
                <a:spcPts val="210"/>
              </a:spcAft>
              <a:buNone/>
            </a:pPr>
            <a:r>
              <a:rPr lang="en-IN" sz="1400" i="1" dirty="0"/>
              <a:t>g) any rule which relates to the </a:t>
            </a:r>
            <a:r>
              <a:rPr lang="en-IN" sz="1400" b="1" i="1" dirty="0"/>
              <a:t>continuous effects of a legal act </a:t>
            </a:r>
            <a:r>
              <a:rPr lang="en-IN" sz="1400" i="1" dirty="0"/>
              <a:t>shall apply to effects produced while the rule is in force, even if the act has been performed prior to the entry into force of the rule ; </a:t>
            </a:r>
          </a:p>
          <a:p>
            <a:pPr marL="342900" indent="-342900" algn="just">
              <a:spcAft>
                <a:spcPts val="210"/>
              </a:spcAft>
              <a:buFont typeface="+mj-lt"/>
              <a:buAutoNum type="arabicPeriod"/>
            </a:pPr>
            <a:r>
              <a:rPr lang="en-IN" sz="1400" i="1" dirty="0"/>
              <a:t>States and other subjects of international law shall, however, have the power to </a:t>
            </a:r>
            <a:r>
              <a:rPr lang="en-IN" sz="1400" b="1" i="1" dirty="0">
                <a:solidFill>
                  <a:srgbClr val="FF0000"/>
                </a:solidFill>
              </a:rPr>
              <a:t>determine by common consent the temporal sphere of application of norms</a:t>
            </a:r>
            <a:r>
              <a:rPr lang="en-IN" sz="1400" i="1" dirty="0"/>
              <a:t>, notwithstanding the rules laid down in Paragraphs 1 and 2 and </a:t>
            </a:r>
            <a:r>
              <a:rPr lang="en-IN" sz="1400" b="1" i="1" dirty="0">
                <a:solidFill>
                  <a:srgbClr val="FF0000"/>
                </a:solidFill>
              </a:rPr>
              <a:t>subject to any imperative norm of international law </a:t>
            </a:r>
            <a:r>
              <a:rPr lang="en-IN" sz="1400" i="1" dirty="0"/>
              <a:t>which might restrict that power.’</a:t>
            </a:r>
            <a:endParaRPr lang="en-US" dirty="0"/>
          </a:p>
          <a:p>
            <a:endParaRPr lang="en-US" dirty="0"/>
          </a:p>
        </p:txBody>
      </p:sp>
    </p:spTree>
    <p:extLst>
      <p:ext uri="{BB962C8B-B14F-4D97-AF65-F5344CB8AC3E}">
        <p14:creationId xmlns:p14="http://schemas.microsoft.com/office/powerpoint/2010/main" val="320513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a:extLst>
              <a:ext uri="{FF2B5EF4-FFF2-40B4-BE49-F238E27FC236}">
                <a16:creationId xmlns:a16="http://schemas.microsoft.com/office/drawing/2014/main" id="{577DB1B1-AF4B-A512-EA21-74ECB4121672}"/>
              </a:ext>
            </a:extLst>
          </p:cNvPr>
          <p:cNvSpPr>
            <a:spLocks noGrp="1" noChangeArrowheads="1"/>
          </p:cNvSpPr>
          <p:nvPr>
            <p:ph type="title"/>
          </p:nvPr>
        </p:nvSpPr>
        <p:spPr/>
        <p:txBody>
          <a:bodyPr/>
          <a:lstStyle/>
          <a:p>
            <a:pPr eaLnBrk="1" hangingPunct="1">
              <a:defRPr/>
            </a:pPr>
            <a:r>
              <a:rPr lang="en-US" sz="3200" dirty="0">
                <a:cs typeface="+mj-cs"/>
              </a:rPr>
              <a:t>Moral limits of inter- temporality?</a:t>
            </a:r>
          </a:p>
        </p:txBody>
      </p:sp>
      <p:sp>
        <p:nvSpPr>
          <p:cNvPr id="7173" name="Rectangle 5">
            <a:extLst>
              <a:ext uri="{FF2B5EF4-FFF2-40B4-BE49-F238E27FC236}">
                <a16:creationId xmlns:a16="http://schemas.microsoft.com/office/drawing/2014/main" id="{8B49445B-1124-54CB-F0D7-6B01ECE0DA22}"/>
              </a:ext>
            </a:extLst>
          </p:cNvPr>
          <p:cNvSpPr>
            <a:spLocks noGrp="1" noChangeArrowheads="1"/>
          </p:cNvSpPr>
          <p:nvPr>
            <p:ph type="body" idx="1"/>
          </p:nvPr>
        </p:nvSpPr>
        <p:spPr>
          <a:xfrm>
            <a:off x="384175" y="1593850"/>
            <a:ext cx="8375650" cy="4427438"/>
          </a:xfrm>
        </p:spPr>
        <p:txBody>
          <a:bodyPr/>
          <a:lstStyle/>
          <a:p>
            <a:pPr marL="0" indent="0" eaLnBrk="1" hangingPunct="1">
              <a:buNone/>
              <a:defRPr/>
            </a:pPr>
            <a:r>
              <a:rPr lang="en-US" sz="2400" b="1" dirty="0">
                <a:latin typeface="Calibri" panose="020F0502020204030204" pitchFamily="34" charset="0"/>
                <a:cs typeface="Calibri" panose="020F0502020204030204" pitchFamily="34" charset="0"/>
              </a:rPr>
              <a:t>A ‘Moral Imperative’ for retroactivity </a:t>
            </a:r>
            <a:r>
              <a:rPr lang="en-US" sz="2400" dirty="0">
                <a:latin typeface="Calibri" panose="020F0502020204030204" pitchFamily="34" charset="0"/>
                <a:cs typeface="Calibri" panose="020F0502020204030204" pitchFamily="34" charset="0"/>
              </a:rPr>
              <a:t>(</a:t>
            </a:r>
            <a:r>
              <a:rPr lang="en-US" sz="2400" dirty="0">
                <a:latin typeface="Calibri" panose="020F0502020204030204" pitchFamily="34" charset="0"/>
                <a:cs typeface="Calibri" panose="020F0502020204030204" pitchFamily="34" charset="0"/>
                <a:hlinkClick r:id="rId2"/>
              </a:rPr>
              <a:t>Sands, 2021</a:t>
            </a:r>
            <a:r>
              <a:rPr lang="en-US" sz="2400" dirty="0">
                <a:latin typeface="Calibri" panose="020F0502020204030204" pitchFamily="34" charset="0"/>
                <a:cs typeface="Calibri" panose="020F0502020204030204" pitchFamily="34" charset="0"/>
              </a:rPr>
              <a:t>)</a:t>
            </a:r>
            <a:r>
              <a:rPr lang="en-US" sz="2400" b="1" dirty="0">
                <a:latin typeface="Calibri" panose="020F0502020204030204" pitchFamily="34" charset="0"/>
                <a:cs typeface="Calibri" panose="020F0502020204030204" pitchFamily="34" charset="0"/>
              </a:rPr>
              <a:t>?</a:t>
            </a:r>
          </a:p>
          <a:p>
            <a:pPr marL="0" indent="0" eaLnBrk="1" hangingPunct="1">
              <a:buNone/>
              <a:defRPr/>
            </a:pPr>
            <a:r>
              <a:rPr lang="en-US" b="1" dirty="0">
                <a:latin typeface="Calibri" panose="020F0502020204030204" pitchFamily="34" charset="0"/>
                <a:cs typeface="Calibri" panose="020F0502020204030204" pitchFamily="34" charset="0"/>
              </a:rPr>
              <a:t> Non-application of inter-temporality</a:t>
            </a:r>
            <a:r>
              <a:rPr lang="en-US" dirty="0">
                <a:latin typeface="Calibri" panose="020F0502020204030204" pitchFamily="34" charset="0"/>
                <a:cs typeface="Calibri" panose="020F0502020204030204" pitchFamily="34" charset="0"/>
              </a:rPr>
              <a:t>: </a:t>
            </a:r>
            <a:r>
              <a:rPr lang="en-US" dirty="0">
                <a:solidFill>
                  <a:srgbClr val="FF0000"/>
                </a:solidFill>
                <a:latin typeface="Calibri" panose="020F0502020204030204" pitchFamily="34" charset="0"/>
                <a:cs typeface="Calibri" panose="020F0502020204030204" pitchFamily="34" charset="0"/>
              </a:rPr>
              <a:t>no legitimate interest to protect legal certainty</a:t>
            </a:r>
            <a:r>
              <a:rPr lang="en-US" dirty="0">
                <a:latin typeface="Calibri" panose="020F0502020204030204" pitchFamily="34" charset="0"/>
                <a:cs typeface="Calibri" panose="020F0502020204030204" pitchFamily="34" charset="0"/>
              </a:rPr>
              <a:t> in case of  ‘fundamentally unjust’ &amp; contested rules (</a:t>
            </a:r>
            <a:r>
              <a:rPr lang="en-US" dirty="0">
                <a:latin typeface="Calibri" panose="020F0502020204030204" pitchFamily="34" charset="0"/>
                <a:cs typeface="Calibri" panose="020F0502020204030204" pitchFamily="34" charset="0"/>
                <a:hlinkClick r:id="rId3"/>
              </a:rPr>
              <a:t>Buser, 2017</a:t>
            </a:r>
            <a:r>
              <a:rPr lang="en-US" dirty="0">
                <a:latin typeface="Calibri" panose="020F0502020204030204" pitchFamily="34" charset="0"/>
                <a:cs typeface="Calibri" panose="020F0502020204030204" pitchFamily="34" charset="0"/>
              </a:rPr>
              <a:t>)</a:t>
            </a:r>
          </a:p>
          <a:p>
            <a:pPr marL="0" indent="0" eaLnBrk="1" hangingPunct="1">
              <a:buNone/>
              <a:defRPr/>
            </a:pPr>
            <a:r>
              <a:rPr lang="en-US" b="1" dirty="0">
                <a:latin typeface="Calibri" panose="020F0502020204030204" pitchFamily="34" charset="0"/>
                <a:cs typeface="Calibri" panose="020F0502020204030204" pitchFamily="34" charset="0"/>
              </a:rPr>
              <a:t>Qualification as Non-law:  </a:t>
            </a:r>
            <a:r>
              <a:rPr lang="en-US" i="1" dirty="0">
                <a:latin typeface="Calibri" panose="020F0502020204030204" pitchFamily="34" charset="0"/>
                <a:cs typeface="Calibri" panose="020F0502020204030204" pitchFamily="34" charset="0"/>
              </a:rPr>
              <a:t>‘The </a:t>
            </a:r>
            <a:r>
              <a:rPr lang="en-US" i="1" dirty="0">
                <a:solidFill>
                  <a:srgbClr val="FF0000"/>
                </a:solidFill>
                <a:latin typeface="Calibri" panose="020F0502020204030204" pitchFamily="34" charset="0"/>
                <a:cs typeface="Calibri" panose="020F0502020204030204" pitchFamily="34" charset="0"/>
              </a:rPr>
              <a:t>positive law, secured by legislation and power, takes precedence </a:t>
            </a:r>
            <a:r>
              <a:rPr lang="en-US" i="1" dirty="0">
                <a:latin typeface="Calibri" panose="020F0502020204030204" pitchFamily="34" charset="0"/>
                <a:cs typeface="Calibri" panose="020F0502020204030204" pitchFamily="34" charset="0"/>
              </a:rPr>
              <a:t>even when its content is unjust and fails to benefit the people, </a:t>
            </a:r>
            <a:r>
              <a:rPr lang="en-US" i="1" dirty="0">
                <a:solidFill>
                  <a:srgbClr val="FF0000"/>
                </a:solidFill>
                <a:latin typeface="Calibri" panose="020F0502020204030204" pitchFamily="34" charset="0"/>
                <a:cs typeface="Calibri" panose="020F0502020204030204" pitchFamily="34" charset="0"/>
              </a:rPr>
              <a:t>unless the conflict between statute and justice reaches such an intolerable degree </a:t>
            </a:r>
            <a:r>
              <a:rPr lang="en-US" i="1" dirty="0">
                <a:latin typeface="Calibri" panose="020F0502020204030204" pitchFamily="34" charset="0"/>
                <a:cs typeface="Calibri" panose="020F0502020204030204" pitchFamily="34" charset="0"/>
              </a:rPr>
              <a:t>that the statute, as “flawed law”, must yield to justice. (…) </a:t>
            </a:r>
          </a:p>
          <a:p>
            <a:pPr marL="0" indent="0" eaLnBrk="1" hangingPunct="1">
              <a:buNone/>
              <a:defRPr/>
            </a:pPr>
            <a:r>
              <a:rPr lang="en-US" i="1" dirty="0">
                <a:latin typeface="Calibri" panose="020F0502020204030204" pitchFamily="34" charset="0"/>
                <a:cs typeface="Calibri" panose="020F0502020204030204" pitchFamily="34" charset="0"/>
              </a:rPr>
              <a:t>[In addition], </a:t>
            </a:r>
            <a:r>
              <a:rPr lang="en-US" i="1" dirty="0">
                <a:solidFill>
                  <a:srgbClr val="FF0000"/>
                </a:solidFill>
                <a:latin typeface="Calibri" panose="020F0502020204030204" pitchFamily="34" charset="0"/>
                <a:cs typeface="Calibri" panose="020F0502020204030204" pitchFamily="34" charset="0"/>
              </a:rPr>
              <a:t>wherever law not even attempts to achieve justice and where equality (…) is purposively denied, then the statute is not merely ‘flawed law’, it lacks completely the very nature of law</a:t>
            </a:r>
            <a:r>
              <a:rPr lang="en-US" i="1" dirty="0">
                <a:latin typeface="Calibri" panose="020F0502020204030204" pitchFamily="34" charset="0"/>
                <a:cs typeface="Calibri" panose="020F0502020204030204" pitchFamily="34" charset="0"/>
              </a:rPr>
              <a:t>. For law, including positive law, cannot be otherwise defined than as a system and an institution whose very meaning is to serve justice.’ </a:t>
            </a:r>
            <a:r>
              <a:rPr lang="en-US" dirty="0">
                <a:latin typeface="Calibri" panose="020F0502020204030204" pitchFamily="34" charset="0"/>
                <a:cs typeface="Calibri" panose="020F0502020204030204" pitchFamily="34" charset="0"/>
              </a:rPr>
              <a:t>(</a:t>
            </a:r>
            <a:r>
              <a:rPr lang="en-US" dirty="0" err="1">
                <a:latin typeface="Calibri" panose="020F0502020204030204" pitchFamily="34" charset="0"/>
                <a:cs typeface="Calibri" panose="020F0502020204030204" pitchFamily="34" charset="0"/>
              </a:rPr>
              <a:t>Radbruch</a:t>
            </a:r>
            <a:r>
              <a:rPr lang="en-US" dirty="0">
                <a:latin typeface="Calibri" panose="020F0502020204030204" pitchFamily="34" charset="0"/>
                <a:cs typeface="Calibri" panose="020F0502020204030204" pitchFamily="34" charset="0"/>
              </a:rPr>
              <a:t>, 1946)</a:t>
            </a:r>
          </a:p>
          <a:p>
            <a:pPr marL="0" indent="0" eaLnBrk="1" hangingPunct="1">
              <a:buNone/>
              <a:defRPr/>
            </a:pPr>
            <a:endParaRPr lang="en-US" dirty="0">
              <a:latin typeface="Calibri" panose="020F0502020204030204" pitchFamily="34" charset="0"/>
              <a:cs typeface="Calibri" panose="020F0502020204030204" pitchFamily="34" charset="0"/>
            </a:endParaRPr>
          </a:p>
          <a:p>
            <a:pPr marL="0" indent="0" eaLnBrk="1" hangingPunct="1">
              <a:buFontTx/>
              <a:buNone/>
              <a:defRPr/>
            </a:pPr>
            <a:endParaRPr lang="en-US" dirty="0">
              <a:latin typeface="Calibri" panose="020F0502020204030204" pitchFamily="34" charset="0"/>
              <a:cs typeface="Calibri" panose="020F0502020204030204" pitchFamily="34" charset="0"/>
            </a:endParaRPr>
          </a:p>
        </p:txBody>
      </p:sp>
      <p:sp>
        <p:nvSpPr>
          <p:cNvPr id="4100" name="TextBox 2">
            <a:extLst>
              <a:ext uri="{FF2B5EF4-FFF2-40B4-BE49-F238E27FC236}">
                <a16:creationId xmlns:a16="http://schemas.microsoft.com/office/drawing/2014/main" id="{51C3544D-B275-0574-8153-FA4BCC8138C2}"/>
              </a:ext>
            </a:extLst>
          </p:cNvPr>
          <p:cNvSpPr txBox="1">
            <a:spLocks noChangeArrowheads="1"/>
          </p:cNvSpPr>
          <p:nvPr/>
        </p:nvSpPr>
        <p:spPr bwMode="auto">
          <a:xfrm>
            <a:off x="787400" y="6572250"/>
            <a:ext cx="185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4101" name="TextBox 2">
            <a:extLst>
              <a:ext uri="{FF2B5EF4-FFF2-40B4-BE49-F238E27FC236}">
                <a16:creationId xmlns:a16="http://schemas.microsoft.com/office/drawing/2014/main" id="{C22198F1-917D-5389-0EC8-B9995DC846B1}"/>
              </a:ext>
            </a:extLst>
          </p:cNvPr>
          <p:cNvSpPr txBox="1">
            <a:spLocks noChangeArrowheads="1"/>
          </p:cNvSpPr>
          <p:nvPr/>
        </p:nvSpPr>
        <p:spPr bwMode="auto">
          <a:xfrm>
            <a:off x="1611313" y="65373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4102" name="TextBox 4">
            <a:extLst>
              <a:ext uri="{FF2B5EF4-FFF2-40B4-BE49-F238E27FC236}">
                <a16:creationId xmlns:a16="http://schemas.microsoft.com/office/drawing/2014/main" id="{7A50D933-CA3C-CEF6-98DF-E887844BF555}"/>
              </a:ext>
            </a:extLst>
          </p:cNvPr>
          <p:cNvSpPr txBox="1">
            <a:spLocks noChangeArrowheads="1"/>
          </p:cNvSpPr>
          <p:nvPr/>
        </p:nvSpPr>
        <p:spPr bwMode="auto">
          <a:xfrm>
            <a:off x="685800" y="12255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Tree>
    <p:extLst>
      <p:ext uri="{BB962C8B-B14F-4D97-AF65-F5344CB8AC3E}">
        <p14:creationId xmlns:p14="http://schemas.microsoft.com/office/powerpoint/2010/main" val="4041303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20AF1-5B1D-5F25-69A8-127D9EE0DA16}"/>
              </a:ext>
            </a:extLst>
          </p:cNvPr>
          <p:cNvSpPr>
            <a:spLocks noGrp="1"/>
          </p:cNvSpPr>
          <p:nvPr>
            <p:ph type="title"/>
          </p:nvPr>
        </p:nvSpPr>
        <p:spPr/>
        <p:txBody>
          <a:bodyPr/>
          <a:lstStyle/>
          <a:p>
            <a:r>
              <a:rPr lang="en-US" sz="3200" dirty="0"/>
              <a:t>Law, legality and morality</a:t>
            </a:r>
          </a:p>
        </p:txBody>
      </p:sp>
      <p:sp>
        <p:nvSpPr>
          <p:cNvPr id="3" name="Content Placeholder 2">
            <a:extLst>
              <a:ext uri="{FF2B5EF4-FFF2-40B4-BE49-F238E27FC236}">
                <a16:creationId xmlns:a16="http://schemas.microsoft.com/office/drawing/2014/main" id="{AE15F693-09B1-30CC-F75D-63A617AC8B3D}"/>
              </a:ext>
            </a:extLst>
          </p:cNvPr>
          <p:cNvSpPr>
            <a:spLocks noGrp="1"/>
          </p:cNvSpPr>
          <p:nvPr>
            <p:ph idx="1"/>
          </p:nvPr>
        </p:nvSpPr>
        <p:spPr>
          <a:xfrm>
            <a:off x="384175" y="1484784"/>
            <a:ext cx="8375650" cy="4608512"/>
          </a:xfrm>
        </p:spPr>
        <p:txBody>
          <a:bodyPr>
            <a:normAutofit/>
          </a:bodyPr>
          <a:lstStyle/>
          <a:p>
            <a:pPr marL="0" indent="0">
              <a:buNone/>
            </a:pPr>
            <a:r>
              <a:rPr lang="en-US" sz="2400" b="1" dirty="0">
                <a:latin typeface="Calibri" panose="020F0502020204030204" pitchFamily="34" charset="0"/>
                <a:cs typeface="Calibri" panose="020F0502020204030204" pitchFamily="34" charset="0"/>
              </a:rPr>
              <a:t>Does law need to be moral (or not immoral) to be law?</a:t>
            </a:r>
          </a:p>
          <a:p>
            <a:pPr marL="0" indent="0">
              <a:buNone/>
            </a:pPr>
            <a:r>
              <a:rPr lang="en-GB" dirty="0">
                <a:effectLst/>
                <a:latin typeface="Calibri" panose="020F0502020204030204" pitchFamily="34" charset="0"/>
                <a:ea typeface="Calibri" panose="020F0502020204030204" pitchFamily="34" charset="0"/>
                <a:cs typeface="Calibri" panose="020F0502020204030204" pitchFamily="34" charset="0"/>
              </a:rPr>
              <a:t>Legal positivism’s </a:t>
            </a:r>
            <a:r>
              <a:rPr lang="en-GB" b="1" dirty="0">
                <a:effectLst/>
                <a:latin typeface="Calibri" panose="020F0502020204030204" pitchFamily="34" charset="0"/>
                <a:ea typeface="Calibri" panose="020F0502020204030204" pitchFamily="34" charset="0"/>
                <a:cs typeface="Calibri" panose="020F0502020204030204" pitchFamily="34" charset="0"/>
              </a:rPr>
              <a:t>Separation Thesis</a:t>
            </a:r>
            <a:r>
              <a:rPr lang="en-GB" dirty="0">
                <a:effectLst/>
                <a:latin typeface="Calibri" panose="020F0502020204030204" pitchFamily="34" charset="0"/>
                <a:ea typeface="Calibri" panose="020F0502020204030204" pitchFamily="34" charset="0"/>
                <a:cs typeface="Calibri" panose="020F0502020204030204" pitchFamily="34" charset="0"/>
              </a:rPr>
              <a:t>: Law is law, regardless of morality. Moral / ethical interpretation is a matter of politics, not law. Immoral laws do not lack the quality of law, but if </a:t>
            </a:r>
            <a:r>
              <a:rPr lang="en-GB" i="1" dirty="0">
                <a:effectLst/>
                <a:latin typeface="Calibri" panose="020F0502020204030204" pitchFamily="34" charset="0"/>
                <a:ea typeface="Calibri" panose="020F0502020204030204" pitchFamily="34" charset="0"/>
                <a:cs typeface="Calibri" panose="020F0502020204030204" pitchFamily="34" charset="0"/>
              </a:rPr>
              <a:t>‘laws reach[ ] a certain degree of iniquity then there [is] … a </a:t>
            </a:r>
            <a:r>
              <a:rPr lang="en-GB"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plain moral obligation to resist</a:t>
            </a:r>
            <a:r>
              <a:rPr lang="en-GB" i="1" dirty="0">
                <a:effectLst/>
                <a:latin typeface="Calibri" panose="020F0502020204030204" pitchFamily="34" charset="0"/>
                <a:ea typeface="Calibri" panose="020F0502020204030204" pitchFamily="34" charset="0"/>
                <a:cs typeface="Calibri" panose="020F0502020204030204" pitchFamily="34" charset="0"/>
              </a:rPr>
              <a:t> them and to withhold obedience.’ </a:t>
            </a:r>
            <a:r>
              <a:rPr lang="en-GB" dirty="0">
                <a:effectLst/>
                <a:latin typeface="Calibri" panose="020F0502020204030204" pitchFamily="34" charset="0"/>
                <a:ea typeface="Calibri" panose="020F0502020204030204" pitchFamily="34" charset="0"/>
                <a:cs typeface="Calibri" panose="020F0502020204030204" pitchFamily="34" charset="0"/>
              </a:rPr>
              <a:t>(Hart, 1958, 617)</a:t>
            </a:r>
          </a:p>
          <a:p>
            <a:pPr marL="0" indent="0">
              <a:buNone/>
            </a:pPr>
            <a:r>
              <a:rPr lang="en-GB" dirty="0">
                <a:effectLst/>
                <a:latin typeface="Calibri" panose="020F0502020204030204" pitchFamily="34" charset="0"/>
                <a:ea typeface="Calibri" panose="020F0502020204030204" pitchFamily="34" charset="0"/>
                <a:cs typeface="Calibri" panose="020F0502020204030204" pitchFamily="34" charset="0"/>
              </a:rPr>
              <a:t>The </a:t>
            </a:r>
            <a:r>
              <a:rPr lang="en-GB" b="1" dirty="0">
                <a:latin typeface="Calibri" panose="020F0502020204030204" pitchFamily="34" charset="0"/>
                <a:ea typeface="Calibri" panose="020F0502020204030204" pitchFamily="34" charset="0"/>
                <a:cs typeface="Calibri" panose="020F0502020204030204" pitchFamily="34" charset="0"/>
              </a:rPr>
              <a:t>I</a:t>
            </a:r>
            <a:r>
              <a:rPr lang="en-GB" b="1" dirty="0">
                <a:effectLst/>
                <a:latin typeface="Calibri" panose="020F0502020204030204" pitchFamily="34" charset="0"/>
                <a:ea typeface="Calibri" panose="020F0502020204030204" pitchFamily="34" charset="0"/>
                <a:cs typeface="Calibri" panose="020F0502020204030204" pitchFamily="34" charset="0"/>
              </a:rPr>
              <a:t>nner Morality of Law</a:t>
            </a:r>
            <a:r>
              <a:rPr lang="en-GB" dirty="0">
                <a:effectLst/>
                <a:latin typeface="Calibri" panose="020F0502020204030204" pitchFamily="34" charset="0"/>
                <a:ea typeface="Calibri" panose="020F0502020204030204" pitchFamily="34" charset="0"/>
                <a:cs typeface="Calibri" panose="020F0502020204030204" pitchFamily="34" charset="0"/>
              </a:rPr>
              <a:t>: ‘</a:t>
            </a:r>
            <a:r>
              <a:rPr lang="en-GB" i="1" dirty="0">
                <a:effectLst/>
                <a:latin typeface="Calibri" panose="020F0502020204030204" pitchFamily="34" charset="0"/>
                <a:ea typeface="Calibri" panose="020F0502020204030204" pitchFamily="34" charset="0"/>
                <a:cs typeface="Calibri" panose="020F0502020204030204" pitchFamily="34" charset="0"/>
              </a:rPr>
              <a:t>a dictatorship which clothes itself with a tinsel of legal form can so far depart from the morality of order, from the inner morality of law itself, that it </a:t>
            </a:r>
            <a:r>
              <a:rPr lang="en-GB"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ceases to be a legal system</a:t>
            </a:r>
            <a:r>
              <a:rPr lang="en-GB" i="1" dirty="0">
                <a:effectLst/>
                <a:latin typeface="Calibri" panose="020F0502020204030204" pitchFamily="34" charset="0"/>
                <a:ea typeface="Calibri" panose="020F0502020204030204" pitchFamily="34" charset="0"/>
                <a:cs typeface="Calibri" panose="020F0502020204030204" pitchFamily="34" charset="0"/>
              </a:rPr>
              <a:t>’ </a:t>
            </a:r>
            <a:r>
              <a:rPr lang="en-GB" dirty="0">
                <a:effectLst/>
                <a:latin typeface="Calibri" panose="020F0502020204030204" pitchFamily="34" charset="0"/>
                <a:ea typeface="Calibri" panose="020F0502020204030204" pitchFamily="34" charset="0"/>
                <a:cs typeface="Calibri" panose="020F0502020204030204" pitchFamily="34" charset="0"/>
              </a:rPr>
              <a:t>(Fuller, 1958, 660)</a:t>
            </a:r>
          </a:p>
          <a:p>
            <a:pPr marL="0" indent="0">
              <a:buNone/>
            </a:pPr>
            <a:r>
              <a:rPr lang="en-GB" dirty="0">
                <a:effectLst/>
                <a:latin typeface="Calibri" panose="020F0502020204030204" pitchFamily="34" charset="0"/>
                <a:ea typeface="Calibri" panose="020F0502020204030204" pitchFamily="34" charset="0"/>
                <a:cs typeface="Calibri" panose="020F0502020204030204" pitchFamily="34" charset="0"/>
              </a:rPr>
              <a:t>How far is there </a:t>
            </a:r>
            <a:r>
              <a:rPr lang="en-GB" b="1" dirty="0">
                <a:effectLst/>
                <a:latin typeface="Calibri" panose="020F0502020204030204" pitchFamily="34" charset="0"/>
                <a:ea typeface="Calibri" panose="020F0502020204030204" pitchFamily="34" charset="0"/>
                <a:cs typeface="Calibri" panose="020F0502020204030204" pitchFamily="34" charset="0"/>
              </a:rPr>
              <a:t>a real difference </a:t>
            </a:r>
            <a:r>
              <a:rPr lang="en-GB" dirty="0">
                <a:effectLst/>
                <a:latin typeface="Calibri" panose="020F0502020204030204" pitchFamily="34" charset="0"/>
                <a:ea typeface="Calibri" panose="020F0502020204030204" pitchFamily="34" charset="0"/>
                <a:cs typeface="Calibri" panose="020F0502020204030204" pitchFamily="34" charset="0"/>
              </a:rPr>
              <a:t>between Hart and </a:t>
            </a:r>
            <a:r>
              <a:rPr lang="en-GB" dirty="0" err="1">
                <a:effectLst/>
                <a:latin typeface="Calibri" panose="020F0502020204030204" pitchFamily="34" charset="0"/>
                <a:ea typeface="Calibri" panose="020F0502020204030204" pitchFamily="34" charset="0"/>
                <a:cs typeface="Calibri" panose="020F0502020204030204" pitchFamily="34" charset="0"/>
              </a:rPr>
              <a:t>Radbruch</a:t>
            </a:r>
            <a:r>
              <a:rPr lang="en-GB" dirty="0">
                <a:effectLst/>
                <a:latin typeface="Calibri" panose="020F0502020204030204" pitchFamily="34" charset="0"/>
                <a:ea typeface="Calibri" panose="020F0502020204030204" pitchFamily="34" charset="0"/>
                <a:cs typeface="Calibri" panose="020F0502020204030204" pitchFamily="34" charset="0"/>
              </a:rPr>
              <a:t>? </a:t>
            </a:r>
            <a:r>
              <a:rPr lang="en-GB" dirty="0">
                <a:latin typeface="Calibri" panose="020F0502020204030204" pitchFamily="34" charset="0"/>
                <a:ea typeface="Calibri" panose="020F0502020204030204" pitchFamily="34" charset="0"/>
                <a:cs typeface="Calibri" panose="020F0502020204030204" pitchFamily="34" charset="0"/>
              </a:rPr>
              <a:t> </a:t>
            </a:r>
            <a:r>
              <a:rPr lang="en-GB" i="1" dirty="0">
                <a:latin typeface="Calibri" panose="020F0502020204030204" pitchFamily="34" charset="0"/>
                <a:ea typeface="Calibri" panose="020F0502020204030204" pitchFamily="34" charset="0"/>
                <a:cs typeface="Calibri" panose="020F0502020204030204" pitchFamily="34" charset="0"/>
              </a:rPr>
              <a:t>‘</a:t>
            </a:r>
            <a:r>
              <a:rPr lang="en-GB" i="1" dirty="0">
                <a:effectLst/>
                <a:latin typeface="Calibri" panose="020F0502020204030204" pitchFamily="34" charset="0"/>
                <a:ea typeface="Calibri" panose="020F0502020204030204" pitchFamily="34" charset="0"/>
                <a:cs typeface="Calibri" panose="020F0502020204030204" pitchFamily="34" charset="0"/>
              </a:rPr>
              <a:t>For </a:t>
            </a:r>
            <a:r>
              <a:rPr lang="en-GB" i="1" dirty="0" err="1">
                <a:effectLst/>
                <a:latin typeface="Calibri" panose="020F0502020204030204" pitchFamily="34" charset="0"/>
                <a:ea typeface="Calibri" panose="020F0502020204030204" pitchFamily="34" charset="0"/>
                <a:cs typeface="Calibri" panose="020F0502020204030204" pitchFamily="34" charset="0"/>
              </a:rPr>
              <a:t>Radbruch</a:t>
            </a:r>
            <a:r>
              <a:rPr lang="en-GB" i="1" dirty="0">
                <a:effectLst/>
                <a:latin typeface="Calibri" panose="020F0502020204030204" pitchFamily="34" charset="0"/>
                <a:ea typeface="Calibri" panose="020F0502020204030204" pitchFamily="34" charset="0"/>
                <a:cs typeface="Calibri" panose="020F0502020204030204" pitchFamily="34" charset="0"/>
              </a:rPr>
              <a:t>, judges are </a:t>
            </a:r>
            <a:r>
              <a:rPr lang="en-GB" i="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legally</a:t>
            </a:r>
            <a:r>
              <a:rPr lang="en-GB"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entitled to invalidate </a:t>
            </a:r>
            <a:r>
              <a:rPr lang="en-GB" i="1" dirty="0">
                <a:effectLst/>
                <a:latin typeface="Calibri" panose="020F0502020204030204" pitchFamily="34" charset="0"/>
                <a:ea typeface="Calibri" panose="020F0502020204030204" pitchFamily="34" charset="0"/>
                <a:cs typeface="Calibri" panose="020F0502020204030204" pitchFamily="34" charset="0"/>
              </a:rPr>
              <a:t>extremely unjust laws, while for Hart judges are </a:t>
            </a:r>
            <a:r>
              <a:rPr lang="en-GB" i="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morally</a:t>
            </a:r>
            <a:r>
              <a:rPr lang="en-GB"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entitled to refuse to apply </a:t>
            </a:r>
            <a:r>
              <a:rPr lang="en-GB" i="1" dirty="0">
                <a:latin typeface="Calibri" panose="020F0502020204030204" pitchFamily="34" charset="0"/>
                <a:ea typeface="Calibri" panose="020F0502020204030204" pitchFamily="34" charset="0"/>
                <a:cs typeface="Calibri" panose="020F0502020204030204" pitchFamily="34" charset="0"/>
              </a:rPr>
              <a:t>them’ </a:t>
            </a:r>
            <a:r>
              <a:rPr lang="en-GB" dirty="0">
                <a:latin typeface="Calibri" panose="020F0502020204030204" pitchFamily="34" charset="0"/>
                <a:ea typeface="Calibri" panose="020F0502020204030204" pitchFamily="34" charset="0"/>
                <a:cs typeface="Calibri" panose="020F0502020204030204" pitchFamily="34" charset="0"/>
              </a:rPr>
              <a:t>(</a:t>
            </a:r>
            <a:r>
              <a:rPr lang="en-GB" dirty="0" err="1">
                <a:latin typeface="Calibri" panose="020F0502020204030204" pitchFamily="34" charset="0"/>
                <a:ea typeface="Calibri" panose="020F0502020204030204" pitchFamily="34" charset="0"/>
                <a:cs typeface="Calibri" panose="020F0502020204030204" pitchFamily="34" charset="0"/>
              </a:rPr>
              <a:t>Dyzenhaus</a:t>
            </a:r>
            <a:r>
              <a:rPr lang="en-GB" dirty="0">
                <a:latin typeface="Calibri" panose="020F0502020204030204" pitchFamily="34" charset="0"/>
                <a:ea typeface="Calibri" panose="020F0502020204030204" pitchFamily="34" charset="0"/>
                <a:cs typeface="Calibri" panose="020F0502020204030204" pitchFamily="34" charset="0"/>
              </a:rPr>
              <a:t>, 2008, 1022-23)</a:t>
            </a:r>
            <a:endParaRPr lang="en-GB"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4112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a:extLst>
              <a:ext uri="{FF2B5EF4-FFF2-40B4-BE49-F238E27FC236}">
                <a16:creationId xmlns:a16="http://schemas.microsoft.com/office/drawing/2014/main" id="{577DB1B1-AF4B-A512-EA21-74ECB4121672}"/>
              </a:ext>
            </a:extLst>
          </p:cNvPr>
          <p:cNvSpPr>
            <a:spLocks noGrp="1" noChangeArrowheads="1"/>
          </p:cNvSpPr>
          <p:nvPr>
            <p:ph type="title"/>
          </p:nvPr>
        </p:nvSpPr>
        <p:spPr/>
        <p:txBody>
          <a:bodyPr/>
          <a:lstStyle/>
          <a:p>
            <a:pPr eaLnBrk="1" hangingPunct="1">
              <a:defRPr/>
            </a:pPr>
            <a:r>
              <a:rPr lang="en-US" sz="3200" dirty="0">
                <a:cs typeface="+mj-cs"/>
              </a:rPr>
              <a:t>Outline</a:t>
            </a:r>
          </a:p>
        </p:txBody>
      </p:sp>
      <p:sp>
        <p:nvSpPr>
          <p:cNvPr id="7173" name="Rectangle 5">
            <a:extLst>
              <a:ext uri="{FF2B5EF4-FFF2-40B4-BE49-F238E27FC236}">
                <a16:creationId xmlns:a16="http://schemas.microsoft.com/office/drawing/2014/main" id="{8B49445B-1124-54CB-F0D7-6B01ECE0DA22}"/>
              </a:ext>
            </a:extLst>
          </p:cNvPr>
          <p:cNvSpPr>
            <a:spLocks noGrp="1" noChangeArrowheads="1"/>
          </p:cNvSpPr>
          <p:nvPr>
            <p:ph type="body" idx="1"/>
          </p:nvPr>
        </p:nvSpPr>
        <p:spPr/>
        <p:txBody>
          <a:bodyPr/>
          <a:lstStyle/>
          <a:p>
            <a:pPr eaLnBrk="1" hangingPunct="1">
              <a:defRPr/>
            </a:pPr>
            <a:r>
              <a:rPr lang="en-US" sz="2400" b="1" dirty="0">
                <a:latin typeface="Calibri" panose="020F0502020204030204" pitchFamily="34" charset="0"/>
                <a:cs typeface="Calibri" panose="020F0502020204030204" pitchFamily="34" charset="0"/>
              </a:rPr>
              <a:t>Starting points </a:t>
            </a:r>
            <a:r>
              <a:rPr lang="en-US" sz="2400" dirty="0">
                <a:latin typeface="Calibri" panose="020F0502020204030204" pitchFamily="34" charset="0"/>
                <a:cs typeface="Calibri" panose="020F0502020204030204" pitchFamily="34" charset="0"/>
              </a:rPr>
              <a:t>for our analysis</a:t>
            </a:r>
          </a:p>
          <a:p>
            <a:pPr eaLnBrk="1" hangingPunct="1">
              <a:defRPr/>
            </a:pPr>
            <a:r>
              <a:rPr lang="en-US" sz="2400" dirty="0">
                <a:latin typeface="Calibri" panose="020F0502020204030204" pitchFamily="34" charset="0"/>
                <a:cs typeface="Calibri" panose="020F0502020204030204" pitchFamily="34" charset="0"/>
              </a:rPr>
              <a:t>Question of </a:t>
            </a:r>
            <a:r>
              <a:rPr lang="en-US" sz="2400" b="1" dirty="0">
                <a:latin typeface="Calibri" panose="020F0502020204030204" pitchFamily="34" charset="0"/>
                <a:cs typeface="Calibri" panose="020F0502020204030204" pitchFamily="34" charset="0"/>
              </a:rPr>
              <a:t>inter-temporality</a:t>
            </a:r>
            <a:r>
              <a:rPr lang="en-US" sz="2400" dirty="0">
                <a:latin typeface="Calibri" panose="020F0502020204030204" pitchFamily="34" charset="0"/>
                <a:cs typeface="Calibri" panose="020F0502020204030204" pitchFamily="34" charset="0"/>
              </a:rPr>
              <a:t>: deciding reparation claims based on the laws governing at the time – or current rules &amp; principles?</a:t>
            </a:r>
          </a:p>
          <a:p>
            <a:pPr lvl="1" eaLnBrk="1" hangingPunct="1">
              <a:defRPr/>
            </a:pPr>
            <a:r>
              <a:rPr lang="en-US" sz="2400" dirty="0">
                <a:latin typeface="Calibri" panose="020F0502020204030204" pitchFamily="34" charset="0"/>
                <a:cs typeface="Calibri" panose="020F0502020204030204" pitchFamily="34" charset="0"/>
              </a:rPr>
              <a:t>The </a:t>
            </a:r>
            <a:r>
              <a:rPr lang="en-US" sz="2400" b="1" dirty="0">
                <a:latin typeface="Calibri" panose="020F0502020204030204" pitchFamily="34" charset="0"/>
                <a:cs typeface="Calibri" panose="020F0502020204030204" pitchFamily="34" charset="0"/>
              </a:rPr>
              <a:t>general rule </a:t>
            </a:r>
            <a:r>
              <a:rPr lang="en-US" sz="2400" dirty="0">
                <a:latin typeface="Calibri" panose="020F0502020204030204" pitchFamily="34" charset="0"/>
                <a:cs typeface="Calibri" panose="020F0502020204030204" pitchFamily="34" charset="0"/>
              </a:rPr>
              <a:t>and its </a:t>
            </a:r>
            <a:r>
              <a:rPr lang="en-US" sz="2400" b="1" dirty="0">
                <a:latin typeface="Calibri" panose="020F0502020204030204" pitchFamily="34" charset="0"/>
                <a:cs typeface="Calibri" panose="020F0502020204030204" pitchFamily="34" charset="0"/>
              </a:rPr>
              <a:t>limits</a:t>
            </a:r>
          </a:p>
          <a:p>
            <a:pPr lvl="1" eaLnBrk="1" hangingPunct="1">
              <a:defRPr/>
            </a:pPr>
            <a:r>
              <a:rPr lang="en-US" sz="2400" dirty="0">
                <a:latin typeface="Calibri" panose="020F0502020204030204" pitchFamily="34" charset="0"/>
                <a:cs typeface="Calibri" panose="020F0502020204030204" pitchFamily="34" charset="0"/>
              </a:rPr>
              <a:t>Law, legality and </a:t>
            </a:r>
            <a:r>
              <a:rPr lang="en-US" sz="2400" b="1" dirty="0">
                <a:latin typeface="Calibri" panose="020F0502020204030204" pitchFamily="34" charset="0"/>
                <a:cs typeface="Calibri" panose="020F0502020204030204" pitchFamily="34" charset="0"/>
              </a:rPr>
              <a:t>morality</a:t>
            </a:r>
          </a:p>
          <a:p>
            <a:pPr lvl="1" eaLnBrk="1" hangingPunct="1">
              <a:defRPr/>
            </a:pPr>
            <a:r>
              <a:rPr lang="en-US" sz="2400" b="1" dirty="0">
                <a:latin typeface="Calibri" panose="020F0502020204030204" pitchFamily="34" charset="0"/>
                <a:cs typeface="Calibri" panose="020F0502020204030204" pitchFamily="34" charset="0"/>
              </a:rPr>
              <a:t>Conflicts-of-law </a:t>
            </a:r>
            <a:r>
              <a:rPr lang="en-US" sz="2400" dirty="0">
                <a:latin typeface="Calibri" panose="020F0502020204030204" pitchFamily="34" charset="0"/>
                <a:cs typeface="Calibri" panose="020F0502020204030204" pitchFamily="34" charset="0"/>
              </a:rPr>
              <a:t>methods for determining applicable law</a:t>
            </a:r>
          </a:p>
          <a:p>
            <a:pPr eaLnBrk="1" hangingPunct="1">
              <a:defRPr/>
            </a:pPr>
            <a:r>
              <a:rPr lang="en-US" sz="2400" dirty="0">
                <a:latin typeface="Calibri" panose="020F0502020204030204" pitchFamily="34" charset="0"/>
                <a:cs typeface="Calibri" panose="020F0502020204030204" pitchFamily="34" charset="0"/>
              </a:rPr>
              <a:t>Towards a </a:t>
            </a:r>
            <a:r>
              <a:rPr lang="en-US" sz="2400" b="1" dirty="0">
                <a:latin typeface="Calibri" panose="020F0502020204030204" pitchFamily="34" charset="0"/>
                <a:cs typeface="Calibri" panose="020F0502020204030204" pitchFamily="34" charset="0"/>
              </a:rPr>
              <a:t>more nuanced approach</a:t>
            </a:r>
            <a:r>
              <a:rPr lang="en-US" sz="2400" dirty="0">
                <a:latin typeface="Calibri" panose="020F0502020204030204" pitchFamily="34" charset="0"/>
                <a:cs typeface="Calibri" panose="020F0502020204030204" pitchFamily="34" charset="0"/>
              </a:rPr>
              <a:t>, applied to reparation claims</a:t>
            </a:r>
          </a:p>
        </p:txBody>
      </p:sp>
      <p:sp>
        <p:nvSpPr>
          <p:cNvPr id="4100" name="TextBox 2">
            <a:extLst>
              <a:ext uri="{FF2B5EF4-FFF2-40B4-BE49-F238E27FC236}">
                <a16:creationId xmlns:a16="http://schemas.microsoft.com/office/drawing/2014/main" id="{51C3544D-B275-0574-8153-FA4BCC8138C2}"/>
              </a:ext>
            </a:extLst>
          </p:cNvPr>
          <p:cNvSpPr txBox="1">
            <a:spLocks noChangeArrowheads="1"/>
          </p:cNvSpPr>
          <p:nvPr/>
        </p:nvSpPr>
        <p:spPr bwMode="auto">
          <a:xfrm>
            <a:off x="787400" y="6572250"/>
            <a:ext cx="185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4101" name="TextBox 2">
            <a:extLst>
              <a:ext uri="{FF2B5EF4-FFF2-40B4-BE49-F238E27FC236}">
                <a16:creationId xmlns:a16="http://schemas.microsoft.com/office/drawing/2014/main" id="{C22198F1-917D-5389-0EC8-B9995DC846B1}"/>
              </a:ext>
            </a:extLst>
          </p:cNvPr>
          <p:cNvSpPr txBox="1">
            <a:spLocks noChangeArrowheads="1"/>
          </p:cNvSpPr>
          <p:nvPr/>
        </p:nvSpPr>
        <p:spPr bwMode="auto">
          <a:xfrm>
            <a:off x="1611313" y="65373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4102" name="TextBox 4">
            <a:extLst>
              <a:ext uri="{FF2B5EF4-FFF2-40B4-BE49-F238E27FC236}">
                <a16:creationId xmlns:a16="http://schemas.microsoft.com/office/drawing/2014/main" id="{7A50D933-CA3C-CEF6-98DF-E887844BF555}"/>
              </a:ext>
            </a:extLst>
          </p:cNvPr>
          <p:cNvSpPr txBox="1">
            <a:spLocks noChangeArrowheads="1"/>
          </p:cNvSpPr>
          <p:nvPr/>
        </p:nvSpPr>
        <p:spPr bwMode="auto">
          <a:xfrm>
            <a:off x="685800" y="12255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20AF1-5B1D-5F25-69A8-127D9EE0DA16}"/>
              </a:ext>
            </a:extLst>
          </p:cNvPr>
          <p:cNvSpPr>
            <a:spLocks noGrp="1"/>
          </p:cNvSpPr>
          <p:nvPr>
            <p:ph type="title"/>
          </p:nvPr>
        </p:nvSpPr>
        <p:spPr>
          <a:xfrm>
            <a:off x="384175" y="188640"/>
            <a:ext cx="8375650" cy="423862"/>
          </a:xfrm>
        </p:spPr>
        <p:txBody>
          <a:bodyPr/>
          <a:lstStyle/>
          <a:p>
            <a:r>
              <a:rPr lang="en-GB" i="1" dirty="0"/>
              <a:t>‘strong moral claims are not easily converted into successful legal causes of action’ </a:t>
            </a:r>
            <a:r>
              <a:rPr lang="en-GB" dirty="0"/>
              <a:t>(</a:t>
            </a:r>
            <a:r>
              <a:rPr lang="en-GB" dirty="0">
                <a:hlinkClick r:id="rId2"/>
              </a:rPr>
              <a:t>NYDC, 2019</a:t>
            </a:r>
            <a:r>
              <a:rPr lang="en-GB" dirty="0"/>
              <a:t>)</a:t>
            </a:r>
            <a:endParaRPr lang="en-US" dirty="0"/>
          </a:p>
        </p:txBody>
      </p:sp>
      <p:sp>
        <p:nvSpPr>
          <p:cNvPr id="3" name="Content Placeholder 2">
            <a:extLst>
              <a:ext uri="{FF2B5EF4-FFF2-40B4-BE49-F238E27FC236}">
                <a16:creationId xmlns:a16="http://schemas.microsoft.com/office/drawing/2014/main" id="{AE15F693-09B1-30CC-F75D-63A617AC8B3D}"/>
              </a:ext>
            </a:extLst>
          </p:cNvPr>
          <p:cNvSpPr>
            <a:spLocks noGrp="1"/>
          </p:cNvSpPr>
          <p:nvPr>
            <p:ph idx="1"/>
          </p:nvPr>
        </p:nvSpPr>
        <p:spPr>
          <a:xfrm>
            <a:off x="384175" y="1484784"/>
            <a:ext cx="8375650" cy="4608512"/>
          </a:xfrm>
        </p:spPr>
        <p:txBody>
          <a:bodyPr>
            <a:normAutofit lnSpcReduction="10000"/>
          </a:bodyPr>
          <a:lstStyle/>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What would a ‘morality qualification’ mean for int law?</a:t>
            </a:r>
            <a:endParaRPr lang="en-GB" sz="2400" b="1" dirty="0">
              <a:effectLst/>
              <a:latin typeface="Calibri" panose="020F0502020204030204" pitchFamily="34" charset="0"/>
              <a:ea typeface="Calibri" panose="020F0502020204030204" pitchFamily="34" charset="0"/>
              <a:cs typeface="Calibri" panose="020F0502020204030204" pitchFamily="34" charset="0"/>
            </a:endParaRPr>
          </a:p>
          <a:p>
            <a:r>
              <a:rPr lang="en-GB" dirty="0">
                <a:latin typeface="Calibri" panose="020F0502020204030204" pitchFamily="34" charset="0"/>
                <a:ea typeface="Calibri" panose="020F0502020204030204" pitchFamily="34" charset="0"/>
                <a:cs typeface="Calibri" panose="020F0502020204030204" pitchFamily="34" charset="0"/>
              </a:rPr>
              <a:t>If we wish to lend any moral force / legitimacy to the label of int law, then that which carries this label needs to show how it reflects morality (?)</a:t>
            </a:r>
            <a:endParaRPr lang="en-US" dirty="0">
              <a:latin typeface="Calibri" panose="020F0502020204030204" pitchFamily="34" charset="0"/>
              <a:cs typeface="Calibri" panose="020F0502020204030204" pitchFamily="34" charset="0"/>
            </a:endParaRPr>
          </a:p>
          <a:p>
            <a:r>
              <a:rPr lang="en-GB" dirty="0">
                <a:latin typeface="Calibri" panose="020F0502020204030204" pitchFamily="34" charset="0"/>
                <a:ea typeface="Calibri" panose="020F0502020204030204" pitchFamily="34" charset="0"/>
                <a:cs typeface="Calibri" panose="020F0502020204030204" pitchFamily="34" charset="0"/>
              </a:rPr>
              <a:t>But: I</a:t>
            </a:r>
            <a:r>
              <a:rPr lang="en-GB" dirty="0">
                <a:effectLst/>
                <a:latin typeface="Calibri" panose="020F0502020204030204" pitchFamily="34" charset="0"/>
                <a:ea typeface="Calibri" panose="020F0502020204030204" pitchFamily="34" charset="0"/>
                <a:cs typeface="Calibri" panose="020F0502020204030204" pitchFamily="34" charset="0"/>
              </a:rPr>
              <a:t>nt law generally lacks hierarchy and constitutional order, is driven by power relations and the political – hence </a:t>
            </a:r>
            <a:r>
              <a:rPr lang="en-GB" b="1" dirty="0">
                <a:effectLst/>
                <a:latin typeface="Calibri" panose="020F0502020204030204" pitchFamily="34" charset="0"/>
                <a:ea typeface="Calibri" panose="020F0502020204030204" pitchFamily="34" charset="0"/>
                <a:cs typeface="Calibri" panose="020F0502020204030204" pitchFamily="34" charset="0"/>
              </a:rPr>
              <a:t>need to avoid unilateral determinations </a:t>
            </a:r>
            <a:r>
              <a:rPr lang="en-GB" dirty="0">
                <a:effectLst/>
                <a:latin typeface="Calibri" panose="020F0502020204030204" pitchFamily="34" charset="0"/>
                <a:ea typeface="Calibri" panose="020F0502020204030204" pitchFamily="34" charset="0"/>
                <a:cs typeface="Calibri" panose="020F0502020204030204" pitchFamily="34" charset="0"/>
              </a:rPr>
              <a:t>of morality by the powerful</a:t>
            </a:r>
          </a:p>
          <a:p>
            <a:pPr marL="0" indent="0">
              <a:buNone/>
            </a:pPr>
            <a:r>
              <a:rPr lang="en-GB" dirty="0">
                <a:latin typeface="Calibri" panose="020F0502020204030204" pitchFamily="34" charset="0"/>
                <a:ea typeface="Calibri" panose="020F0502020204030204" pitchFamily="34" charset="0"/>
                <a:cs typeface="Calibri" panose="020F0502020204030204" pitchFamily="34" charset="0"/>
                <a:sym typeface="Wingdings" pitchFamily="2" charset="2"/>
              </a:rPr>
              <a:t> </a:t>
            </a:r>
            <a:r>
              <a:rPr lang="en-GB" dirty="0">
                <a:latin typeface="Calibri" panose="020F0502020204030204" pitchFamily="34" charset="0"/>
                <a:ea typeface="Calibri" panose="020F0502020204030204" pitchFamily="34" charset="0"/>
                <a:cs typeface="Calibri" panose="020F0502020204030204" pitchFamily="34" charset="0"/>
              </a:rPr>
              <a:t>So states should not individually disapply int law, arguing it is immoral – but </a:t>
            </a:r>
            <a:r>
              <a:rPr lang="en-GB" b="1" dirty="0">
                <a:latin typeface="Calibri" panose="020F0502020204030204" pitchFamily="34" charset="0"/>
                <a:ea typeface="Calibri" panose="020F0502020204030204" pitchFamily="34" charset="0"/>
                <a:cs typeface="Calibri" panose="020F0502020204030204" pitchFamily="34" charset="0"/>
              </a:rPr>
              <a:t>collective determinations of morality </a:t>
            </a:r>
            <a:r>
              <a:rPr lang="en-GB" dirty="0">
                <a:latin typeface="Calibri" panose="020F0502020204030204" pitchFamily="34" charset="0"/>
                <a:ea typeface="Calibri" panose="020F0502020204030204" pitchFamily="34" charset="0"/>
                <a:cs typeface="Calibri" panose="020F0502020204030204" pitchFamily="34" charset="0"/>
              </a:rPr>
              <a:t>(e.g. in form of the </a:t>
            </a:r>
            <a:r>
              <a:rPr lang="en-GB" i="1" dirty="0">
                <a:solidFill>
                  <a:srgbClr val="FF0000"/>
                </a:solidFill>
                <a:latin typeface="Calibri" panose="020F0502020204030204" pitchFamily="34" charset="0"/>
                <a:ea typeface="Calibri" panose="020F0502020204030204" pitchFamily="34" charset="0"/>
                <a:cs typeface="Calibri" panose="020F0502020204030204" pitchFamily="34" charset="0"/>
                <a:hlinkClick r:id="rId3"/>
              </a:rPr>
              <a:t>ius cogens </a:t>
            </a:r>
            <a:r>
              <a:rPr lang="en-GB" dirty="0">
                <a:solidFill>
                  <a:srgbClr val="FF0000"/>
                </a:solidFill>
                <a:latin typeface="Calibri" panose="020F0502020204030204" pitchFamily="34" charset="0"/>
                <a:ea typeface="Calibri" panose="020F0502020204030204" pitchFamily="34" charset="0"/>
                <a:cs typeface="Calibri" panose="020F0502020204030204" pitchFamily="34" charset="0"/>
                <a:hlinkClick r:id="rId3"/>
              </a:rPr>
              <a:t>prohibition of slavery</a:t>
            </a:r>
            <a:r>
              <a:rPr lang="en-GB" dirty="0">
                <a:latin typeface="Calibri" panose="020F0502020204030204" pitchFamily="34" charset="0"/>
                <a:ea typeface="Calibri" panose="020F0502020204030204" pitchFamily="34" charset="0"/>
                <a:cs typeface="Calibri" panose="020F0502020204030204" pitchFamily="34" charset="0"/>
              </a:rPr>
              <a:t>) could be given effect, including by </a:t>
            </a:r>
            <a:r>
              <a:rPr lang="en-GB" dirty="0">
                <a:solidFill>
                  <a:srgbClr val="FF0000"/>
                </a:solidFill>
                <a:latin typeface="Calibri" panose="020F0502020204030204" pitchFamily="34" charset="0"/>
                <a:ea typeface="Calibri" panose="020F0502020204030204" pitchFamily="34" charset="0"/>
                <a:cs typeface="Calibri" panose="020F0502020204030204" pitchFamily="34" charset="0"/>
              </a:rPr>
              <a:t>disregarding int rules that conflict with </a:t>
            </a:r>
            <a:r>
              <a:rPr lang="en-GB" i="1" dirty="0" err="1">
                <a:solidFill>
                  <a:srgbClr val="FF0000"/>
                </a:solidFill>
                <a:latin typeface="Calibri" panose="020F0502020204030204" pitchFamily="34" charset="0"/>
                <a:ea typeface="Calibri" panose="020F0502020204030204" pitchFamily="34" charset="0"/>
                <a:cs typeface="Calibri" panose="020F0502020204030204" pitchFamily="34" charset="0"/>
              </a:rPr>
              <a:t>ius</a:t>
            </a:r>
            <a:r>
              <a:rPr lang="en-GB" i="1" dirty="0">
                <a:solidFill>
                  <a:srgbClr val="FF0000"/>
                </a:solidFill>
                <a:latin typeface="Calibri" panose="020F0502020204030204" pitchFamily="34" charset="0"/>
                <a:ea typeface="Calibri" panose="020F0502020204030204" pitchFamily="34" charset="0"/>
                <a:cs typeface="Calibri" panose="020F0502020204030204" pitchFamily="34" charset="0"/>
              </a:rPr>
              <a:t> cogens </a:t>
            </a:r>
            <a:r>
              <a:rPr lang="en-GB" dirty="0">
                <a:solidFill>
                  <a:srgbClr val="FF0000"/>
                </a:solidFill>
                <a:latin typeface="Calibri" panose="020F0502020204030204" pitchFamily="34" charset="0"/>
                <a:ea typeface="Calibri" panose="020F0502020204030204" pitchFamily="34" charset="0"/>
                <a:cs typeface="Calibri" panose="020F0502020204030204" pitchFamily="34" charset="0"/>
              </a:rPr>
              <a:t>in reparation claims</a:t>
            </a:r>
          </a:p>
          <a:p>
            <a:pPr marL="0" indent="0">
              <a:buNone/>
            </a:pPr>
            <a:r>
              <a:rPr lang="en-GB" dirty="0">
                <a:latin typeface="Calibri" panose="020F0502020204030204" pitchFamily="34" charset="0"/>
                <a:ea typeface="Calibri" panose="020F0502020204030204" pitchFamily="34" charset="0"/>
                <a:cs typeface="Calibri" panose="020F0502020204030204" pitchFamily="34" charset="0"/>
                <a:sym typeface="Wingdings" pitchFamily="2" charset="2"/>
              </a:rPr>
              <a:t> See again </a:t>
            </a:r>
            <a:r>
              <a:rPr lang="en-GB" dirty="0">
                <a:latin typeface="Calibri" panose="020F0502020204030204" pitchFamily="34" charset="0"/>
                <a:ea typeface="Calibri" panose="020F0502020204030204" pitchFamily="34" charset="0"/>
                <a:cs typeface="Calibri" panose="020F0502020204030204" pitchFamily="34" charset="0"/>
                <a:sym typeface="Wingdings" pitchFamily="2" charset="2"/>
                <a:hlinkClick r:id="rId4"/>
              </a:rPr>
              <a:t>Art.71 VCLT</a:t>
            </a:r>
            <a:r>
              <a:rPr lang="en-GB" dirty="0">
                <a:latin typeface="Calibri" panose="020F0502020204030204" pitchFamily="34" charset="0"/>
                <a:ea typeface="Calibri" panose="020F0502020204030204" pitchFamily="34" charset="0"/>
                <a:cs typeface="Calibri" panose="020F0502020204030204" pitchFamily="34" charset="0"/>
                <a:sym typeface="Wingdings" pitchFamily="2" charset="2"/>
              </a:rPr>
              <a:t> on treaty rules conflicting with </a:t>
            </a:r>
            <a:r>
              <a:rPr lang="en-GB" i="1" dirty="0" err="1">
                <a:latin typeface="Calibri" panose="020F0502020204030204" pitchFamily="34" charset="0"/>
                <a:ea typeface="Calibri" panose="020F0502020204030204" pitchFamily="34" charset="0"/>
                <a:cs typeface="Calibri" panose="020F0502020204030204" pitchFamily="34" charset="0"/>
                <a:sym typeface="Wingdings" pitchFamily="2" charset="2"/>
              </a:rPr>
              <a:t>ius</a:t>
            </a:r>
            <a:r>
              <a:rPr lang="en-GB" i="1" dirty="0">
                <a:latin typeface="Calibri" panose="020F0502020204030204" pitchFamily="34" charset="0"/>
                <a:ea typeface="Calibri" panose="020F0502020204030204" pitchFamily="34" charset="0"/>
                <a:cs typeface="Calibri" panose="020F0502020204030204" pitchFamily="34" charset="0"/>
                <a:sym typeface="Wingdings" pitchFamily="2" charset="2"/>
              </a:rPr>
              <a:t> cogens</a:t>
            </a:r>
            <a:r>
              <a:rPr lang="en-GB" dirty="0">
                <a:latin typeface="Calibri" panose="020F0502020204030204" pitchFamily="34" charset="0"/>
                <a:ea typeface="Calibri" panose="020F0502020204030204" pitchFamily="34" charset="0"/>
                <a:cs typeface="Calibri" panose="020F0502020204030204" pitchFamily="34" charset="0"/>
                <a:sym typeface="Wingdings" pitchFamily="2" charset="2"/>
              </a:rPr>
              <a:t>: aim to </a:t>
            </a:r>
            <a:r>
              <a:rPr lang="en-GB" b="1" dirty="0">
                <a:latin typeface="Calibri" panose="020F0502020204030204" pitchFamily="34" charset="0"/>
                <a:ea typeface="Calibri" panose="020F0502020204030204" pitchFamily="34" charset="0"/>
                <a:cs typeface="Calibri" panose="020F0502020204030204" pitchFamily="34" charset="0"/>
                <a:sym typeface="Wingdings" pitchFamily="2" charset="2"/>
              </a:rPr>
              <a:t>eliminate the </a:t>
            </a:r>
            <a:r>
              <a:rPr lang="en-GB" b="1" u="sng" dirty="0">
                <a:latin typeface="Calibri" panose="020F0502020204030204" pitchFamily="34" charset="0"/>
                <a:ea typeface="Calibri" panose="020F0502020204030204" pitchFamily="34" charset="0"/>
                <a:cs typeface="Calibri" panose="020F0502020204030204" pitchFamily="34" charset="0"/>
                <a:sym typeface="Wingdings" pitchFamily="2" charset="2"/>
              </a:rPr>
              <a:t>consequences</a:t>
            </a:r>
            <a:r>
              <a:rPr lang="en-GB" b="1" dirty="0">
                <a:latin typeface="Calibri" panose="020F0502020204030204" pitchFamily="34" charset="0"/>
                <a:ea typeface="Calibri" panose="020F0502020204030204" pitchFamily="34" charset="0"/>
                <a:cs typeface="Calibri" panose="020F0502020204030204" pitchFamily="34" charset="0"/>
                <a:sym typeface="Wingdings" pitchFamily="2" charset="2"/>
              </a:rPr>
              <a:t> of </a:t>
            </a:r>
            <a:r>
              <a:rPr lang="en-GB" b="1" dirty="0" err="1">
                <a:latin typeface="Calibri" panose="020F0502020204030204" pitchFamily="34" charset="0"/>
                <a:ea typeface="Calibri" panose="020F0502020204030204" pitchFamily="34" charset="0"/>
                <a:cs typeface="Calibri" panose="020F0502020204030204" pitchFamily="34" charset="0"/>
                <a:sym typeface="Wingdings" pitchFamily="2" charset="2"/>
              </a:rPr>
              <a:t>ius</a:t>
            </a:r>
            <a:r>
              <a:rPr lang="en-GB" b="1" dirty="0">
                <a:latin typeface="Calibri" panose="020F0502020204030204" pitchFamily="34" charset="0"/>
                <a:ea typeface="Calibri" panose="020F0502020204030204" pitchFamily="34" charset="0"/>
                <a:cs typeface="Calibri" panose="020F0502020204030204" pitchFamily="34" charset="0"/>
                <a:sym typeface="Wingdings" pitchFamily="2" charset="2"/>
              </a:rPr>
              <a:t> cogens breaches</a:t>
            </a:r>
            <a:endParaRPr lang="en-GB"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43127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F5A3B-1207-5E4E-3DC6-BB7DBBA9BDA7}"/>
              </a:ext>
            </a:extLst>
          </p:cNvPr>
          <p:cNvSpPr>
            <a:spLocks noGrp="1"/>
          </p:cNvSpPr>
          <p:nvPr>
            <p:ph type="title"/>
          </p:nvPr>
        </p:nvSpPr>
        <p:spPr/>
        <p:txBody>
          <a:bodyPr/>
          <a:lstStyle/>
          <a:p>
            <a:r>
              <a:rPr lang="en-US" sz="3200" dirty="0"/>
              <a:t>An analogy from conflict-of-laws methods?</a:t>
            </a:r>
          </a:p>
        </p:txBody>
      </p:sp>
      <p:sp>
        <p:nvSpPr>
          <p:cNvPr id="3" name="Content Placeholder 2">
            <a:extLst>
              <a:ext uri="{FF2B5EF4-FFF2-40B4-BE49-F238E27FC236}">
                <a16:creationId xmlns:a16="http://schemas.microsoft.com/office/drawing/2014/main" id="{6A4B3C97-A8A9-D66D-7D6A-3FE473257C84}"/>
              </a:ext>
            </a:extLst>
          </p:cNvPr>
          <p:cNvSpPr>
            <a:spLocks noGrp="1"/>
          </p:cNvSpPr>
          <p:nvPr>
            <p:ph idx="1"/>
          </p:nvPr>
        </p:nvSpPr>
        <p:spPr>
          <a:xfrm>
            <a:off x="384175" y="1484784"/>
            <a:ext cx="8375650" cy="4608512"/>
          </a:xfrm>
        </p:spPr>
        <p:txBody>
          <a:bodyPr>
            <a:normAutofit fontScale="92500" lnSpcReduction="10000"/>
          </a:bodyPr>
          <a:lstStyle/>
          <a:p>
            <a:pPr marL="0" indent="0">
              <a:buNone/>
            </a:pPr>
            <a:r>
              <a:rPr lang="en-US" sz="2200" b="1" dirty="0" err="1">
                <a:latin typeface="Calibri" panose="020F0502020204030204" pitchFamily="34" charset="0"/>
                <a:cs typeface="Calibri" panose="020F0502020204030204" pitchFamily="34" charset="0"/>
              </a:rPr>
              <a:t>CoL</a:t>
            </a:r>
            <a:r>
              <a:rPr lang="en-US" sz="2200" b="1" dirty="0">
                <a:latin typeface="Calibri" panose="020F0502020204030204" pitchFamily="34" charset="0"/>
                <a:cs typeface="Calibri" panose="020F0502020204030204" pitchFamily="34" charset="0"/>
              </a:rPr>
              <a:t> rules decide on </a:t>
            </a:r>
            <a:r>
              <a:rPr lang="en-US" sz="2200" b="1" i="1" dirty="0">
                <a:latin typeface="Calibri" panose="020F0502020204030204" pitchFamily="34" charset="0"/>
                <a:cs typeface="Calibri" panose="020F0502020204030204" pitchFamily="34" charset="0"/>
              </a:rPr>
              <a:t>territorially</a:t>
            </a:r>
            <a:r>
              <a:rPr lang="en-US" sz="2200" b="1" dirty="0">
                <a:latin typeface="Calibri" panose="020F0502020204030204" pitchFamily="34" charset="0"/>
                <a:cs typeface="Calibri" panose="020F0502020204030204" pitchFamily="34" charset="0"/>
              </a:rPr>
              <a:t> competing laws – can its methods be applied to </a:t>
            </a:r>
            <a:r>
              <a:rPr lang="en-US" sz="2200" b="1" i="1" dirty="0">
                <a:latin typeface="Calibri" panose="020F0502020204030204" pitchFamily="34" charset="0"/>
                <a:cs typeface="Calibri" panose="020F0502020204030204" pitchFamily="34" charset="0"/>
              </a:rPr>
              <a:t>temporally </a:t>
            </a:r>
            <a:r>
              <a:rPr lang="en-US" sz="2200" b="1" dirty="0">
                <a:latin typeface="Calibri" panose="020F0502020204030204" pitchFamily="34" charset="0"/>
                <a:cs typeface="Calibri" panose="020F0502020204030204" pitchFamily="34" charset="0"/>
              </a:rPr>
              <a:t>competing laws?</a:t>
            </a:r>
          </a:p>
          <a:p>
            <a:pPr lvl="0">
              <a:buFont typeface="Wingdings" pitchFamily="2"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Determining applicable law based on </a:t>
            </a:r>
            <a:r>
              <a:rPr lang="en-GB" sz="1800" b="1" dirty="0">
                <a:effectLst/>
                <a:latin typeface="Calibri" panose="020F0502020204030204" pitchFamily="34" charset="0"/>
                <a:ea typeface="Calibri" panose="020F0502020204030204" pitchFamily="34" charset="0"/>
                <a:cs typeface="Calibri" panose="020F0502020204030204" pitchFamily="34" charset="0"/>
              </a:rPr>
              <a:t>‘closest connection’</a:t>
            </a:r>
            <a:r>
              <a:rPr lang="en-GB" sz="1800" dirty="0">
                <a:effectLst/>
                <a:latin typeface="Calibri" panose="020F0502020204030204" pitchFamily="34" charset="0"/>
                <a:ea typeface="Calibri" panose="020F0502020204030204" pitchFamily="34" charset="0"/>
                <a:cs typeface="Calibri" panose="020F0502020204030204" pitchFamily="34" charset="0"/>
              </a:rPr>
              <a:t> (Savigny): </a:t>
            </a:r>
          </a:p>
          <a:p>
            <a:pPr marL="742950" lvl="1" indent="-285750">
              <a:buFont typeface="Courier New" panose="02070309020205020404" pitchFamily="49" charset="0"/>
              <a:buChar char="o"/>
            </a:pPr>
            <a:r>
              <a:rPr lang="en-GB" sz="1800" dirty="0">
                <a:latin typeface="Calibri" panose="020F0502020204030204" pitchFamily="34" charset="0"/>
                <a:ea typeface="Calibri" panose="020F0502020204030204" pitchFamily="34" charset="0"/>
                <a:cs typeface="Calibri" panose="020F0502020204030204" pitchFamily="34" charset="0"/>
              </a:rPr>
              <a:t>H</a:t>
            </a:r>
            <a:r>
              <a:rPr lang="en-GB" sz="1800" dirty="0">
                <a:effectLst/>
                <a:latin typeface="Calibri" panose="020F0502020204030204" pitchFamily="34" charset="0"/>
                <a:ea typeface="Calibri" panose="020F0502020204030204" pitchFamily="34" charset="0"/>
                <a:cs typeface="Calibri" panose="020F0502020204030204" pitchFamily="34" charset="0"/>
              </a:rPr>
              <a:t>ence generally, applying the </a:t>
            </a:r>
            <a:r>
              <a:rPr lang="en-GB"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law at the time of conduct </a:t>
            </a:r>
            <a:r>
              <a:rPr lang="en-GB" sz="1800" dirty="0">
                <a:effectLst/>
                <a:latin typeface="Calibri" panose="020F0502020204030204" pitchFamily="34" charset="0"/>
                <a:ea typeface="Calibri" panose="020F0502020204030204" pitchFamily="34" charset="0"/>
                <a:cs typeface="Calibri" panose="020F0502020204030204" pitchFamily="34" charset="0"/>
              </a:rPr>
              <a:t>(inc</a:t>
            </a:r>
            <a:r>
              <a:rPr lang="en-GB" sz="1800" dirty="0">
                <a:latin typeface="Calibri" panose="020F0502020204030204" pitchFamily="34" charset="0"/>
                <a:ea typeface="Calibri" panose="020F0502020204030204" pitchFamily="34" charset="0"/>
                <a:cs typeface="Calibri" panose="020F0502020204030204" pitchFamily="34" charset="0"/>
              </a:rPr>
              <a:t>l. continuing acts)</a:t>
            </a: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cs typeface="Calibri" panose="020F0502020204030204" pitchFamily="34" charset="0"/>
              </a:rPr>
              <a:t>BUT </a:t>
            </a:r>
            <a:r>
              <a:rPr lang="en-GB"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exceptions</a:t>
            </a:r>
            <a:r>
              <a:rPr lang="en-GB" sz="1800" dirty="0">
                <a:effectLst/>
                <a:latin typeface="Calibri" panose="020F0502020204030204" pitchFamily="34" charset="0"/>
                <a:ea typeface="Calibri" panose="020F0502020204030204" pitchFamily="34" charset="0"/>
                <a:cs typeface="Calibri" panose="020F0502020204030204" pitchFamily="34" charset="0"/>
              </a:rPr>
              <a:t> in cases where:</a:t>
            </a:r>
          </a:p>
          <a:p>
            <a:pPr marL="1143000" lvl="2" indent="-228600">
              <a:buFont typeface="Wingdings" pitchFamily="2" charset="2"/>
              <a:buChar char=""/>
            </a:pPr>
            <a:r>
              <a:rPr lang="en-GB" sz="1800" dirty="0">
                <a:latin typeface="Calibri" panose="020F0502020204030204" pitchFamily="34" charset="0"/>
                <a:ea typeface="Calibri" panose="020F0502020204030204" pitchFamily="34" charset="0"/>
                <a:cs typeface="Calibri" panose="020F0502020204030204" pitchFamily="34" charset="0"/>
              </a:rPr>
              <a:t>‘</a:t>
            </a:r>
            <a:r>
              <a:rPr lang="en-GB" sz="1800" b="1" dirty="0">
                <a:latin typeface="Calibri" panose="020F0502020204030204" pitchFamily="34" charset="0"/>
                <a:ea typeface="Calibri" panose="020F0502020204030204" pitchFamily="34" charset="0"/>
                <a:cs typeface="Calibri" panose="020F0502020204030204" pitchFamily="34" charset="0"/>
              </a:rPr>
              <a:t>international mandatory norms</a:t>
            </a:r>
            <a:r>
              <a:rPr lang="en-GB" sz="1800" dirty="0">
                <a:latin typeface="Calibri" panose="020F0502020204030204" pitchFamily="34" charset="0"/>
                <a:ea typeface="Calibri" panose="020F0502020204030204" pitchFamily="34" charset="0"/>
                <a:cs typeface="Calibri" panose="020F0502020204030204" pitchFamily="34" charset="0"/>
              </a:rPr>
              <a:t>’ demand application regardless of closest connection (here: </a:t>
            </a:r>
            <a:r>
              <a:rPr lang="en-GB" sz="1800" i="1" dirty="0" err="1">
                <a:latin typeface="Calibri" panose="020F0502020204030204" pitchFamily="34" charset="0"/>
                <a:ea typeface="Calibri" panose="020F0502020204030204" pitchFamily="34" charset="0"/>
                <a:cs typeface="Calibri" panose="020F0502020204030204" pitchFamily="34" charset="0"/>
              </a:rPr>
              <a:t>ius</a:t>
            </a:r>
            <a:r>
              <a:rPr lang="en-GB" sz="1800" i="1" dirty="0">
                <a:latin typeface="Calibri" panose="020F0502020204030204" pitchFamily="34" charset="0"/>
                <a:ea typeface="Calibri" panose="020F0502020204030204" pitchFamily="34" charset="0"/>
                <a:cs typeface="Calibri" panose="020F0502020204030204" pitchFamily="34" charset="0"/>
              </a:rPr>
              <a:t> cogens </a:t>
            </a:r>
            <a:r>
              <a:rPr lang="en-GB" sz="1800" dirty="0">
                <a:latin typeface="Calibri" panose="020F0502020204030204" pitchFamily="34" charset="0"/>
                <a:ea typeface="Calibri" panose="020F0502020204030204" pitchFamily="34" charset="0"/>
                <a:cs typeface="Calibri" panose="020F0502020204030204" pitchFamily="34" charset="0"/>
              </a:rPr>
              <a:t>norms – incl. on prohibition of slavery);  or </a:t>
            </a:r>
          </a:p>
          <a:p>
            <a:pPr marL="1143000" lvl="2" indent="-228600">
              <a:buFont typeface="Wingdings" pitchFamily="2" charset="2"/>
              <a:buChar char=""/>
            </a:pPr>
            <a:r>
              <a:rPr lang="en-GB" sz="1800" dirty="0">
                <a:latin typeface="Calibri" panose="020F0502020204030204" pitchFamily="34" charset="0"/>
                <a:ea typeface="Calibri" panose="020F0502020204030204" pitchFamily="34" charset="0"/>
                <a:cs typeface="Calibri" panose="020F0502020204030204" pitchFamily="34" charset="0"/>
              </a:rPr>
              <a:t>the </a:t>
            </a:r>
            <a:r>
              <a:rPr lang="en-GB" sz="1800" b="1" dirty="0">
                <a:latin typeface="Calibri" panose="020F0502020204030204" pitchFamily="34" charset="0"/>
                <a:ea typeface="Calibri" panose="020F0502020204030204" pitchFamily="34" charset="0"/>
                <a:cs typeface="Calibri" panose="020F0502020204030204" pitchFamily="34" charset="0"/>
              </a:rPr>
              <a:t>outcome </a:t>
            </a:r>
            <a:r>
              <a:rPr lang="en-GB" sz="1800" dirty="0">
                <a:latin typeface="Calibri" panose="020F0502020204030204" pitchFamily="34" charset="0"/>
                <a:ea typeface="Calibri" panose="020F0502020204030204" pitchFamily="34" charset="0"/>
                <a:cs typeface="Calibri" panose="020F0502020204030204" pitchFamily="34" charset="0"/>
              </a:rPr>
              <a:t>of applying most closely connected law is </a:t>
            </a:r>
            <a:r>
              <a:rPr lang="en-GB" sz="1800" b="1" dirty="0">
                <a:latin typeface="Calibri" panose="020F0502020204030204" pitchFamily="34" charset="0"/>
                <a:ea typeface="Calibri" panose="020F0502020204030204" pitchFamily="34" charset="0"/>
                <a:cs typeface="Calibri" panose="020F0502020204030204" pitchFamily="34" charset="0"/>
              </a:rPr>
              <a:t>contrary </a:t>
            </a:r>
            <a:r>
              <a:rPr lang="en-GB" sz="1800" b="1" dirty="0">
                <a:effectLst/>
                <a:latin typeface="Calibri" panose="020F0502020204030204" pitchFamily="34" charset="0"/>
                <a:ea typeface="Calibri" panose="020F0502020204030204" pitchFamily="34" charset="0"/>
                <a:cs typeface="Calibri" panose="020F0502020204030204" pitchFamily="34" charset="0"/>
              </a:rPr>
              <a:t>to</a:t>
            </a:r>
            <a:r>
              <a:rPr lang="en-GB" sz="1800" dirty="0">
                <a:effectLst/>
                <a:latin typeface="Calibri" panose="020F0502020204030204" pitchFamily="34" charset="0"/>
                <a:ea typeface="Calibri" panose="020F0502020204030204" pitchFamily="34" charset="0"/>
                <a:cs typeface="Calibri" panose="020F0502020204030204" pitchFamily="34" charset="0"/>
              </a:rPr>
              <a:t> </a:t>
            </a:r>
            <a:r>
              <a:rPr lang="en-GB" sz="1800" b="1" i="1" dirty="0" err="1">
                <a:effectLst/>
                <a:latin typeface="Calibri" panose="020F0502020204030204" pitchFamily="34" charset="0"/>
                <a:ea typeface="Calibri" panose="020F0502020204030204" pitchFamily="34" charset="0"/>
                <a:cs typeface="Calibri" panose="020F0502020204030204" pitchFamily="34" charset="0"/>
              </a:rPr>
              <a:t>ordre</a:t>
            </a:r>
            <a:r>
              <a:rPr lang="en-GB" sz="1800" b="1" i="1" dirty="0">
                <a:effectLst/>
                <a:latin typeface="Calibri" panose="020F0502020204030204" pitchFamily="34" charset="0"/>
                <a:ea typeface="Calibri" panose="020F0502020204030204" pitchFamily="34" charset="0"/>
                <a:cs typeface="Calibri" panose="020F0502020204030204" pitchFamily="34" charset="0"/>
              </a:rPr>
              <a:t> public </a:t>
            </a:r>
            <a:r>
              <a:rPr lang="en-GB" sz="1800" dirty="0">
                <a:effectLst/>
                <a:latin typeface="Calibri" panose="020F0502020204030204" pitchFamily="34" charset="0"/>
                <a:ea typeface="Calibri" panose="020F0502020204030204" pitchFamily="34" charset="0"/>
                <a:cs typeface="Calibri" panose="020F0502020204030204" pitchFamily="34" charset="0"/>
              </a:rPr>
              <a:t>(outcome per se fundamentally unjust – here in form of (continued) injustice and discrimination and suffering of peoples of African descent);</a:t>
            </a:r>
          </a:p>
          <a:p>
            <a:pPr>
              <a:buFont typeface="Wingdings" pitchFamily="2"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Alternatively, </a:t>
            </a:r>
            <a:r>
              <a:rPr lang="en-GB" sz="1800" b="1" dirty="0">
                <a:effectLst/>
                <a:latin typeface="Calibri" panose="020F0502020204030204" pitchFamily="34" charset="0"/>
                <a:ea typeface="Calibri" panose="020F0502020204030204" pitchFamily="34" charset="0"/>
                <a:cs typeface="Calibri" panose="020F0502020204030204" pitchFamily="34" charset="0"/>
              </a:rPr>
              <a:t>government interest analysis</a:t>
            </a:r>
            <a:r>
              <a:rPr lang="en-GB" sz="1800" dirty="0">
                <a:effectLst/>
                <a:latin typeface="Calibri" panose="020F0502020204030204" pitchFamily="34" charset="0"/>
                <a:ea typeface="Calibri" panose="020F0502020204030204" pitchFamily="34" charset="0"/>
                <a:cs typeface="Calibri" panose="020F0502020204030204" pitchFamily="34" charset="0"/>
              </a:rPr>
              <a:t> (Currie): deciding applicable law by judging </a:t>
            </a:r>
            <a:r>
              <a:rPr lang="en-GB"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which set of laws / rules has a stronger claim to be applied </a:t>
            </a:r>
            <a:r>
              <a:rPr lang="en-GB" sz="1800" dirty="0">
                <a:effectLst/>
                <a:latin typeface="Calibri" panose="020F0502020204030204" pitchFamily="34" charset="0"/>
                <a:ea typeface="Calibri" panose="020F0502020204030204" pitchFamily="34" charset="0"/>
                <a:cs typeface="Calibri" panose="020F0502020204030204" pitchFamily="34" charset="0"/>
              </a:rPr>
              <a:t>(here, what norms demand application &amp; what is their scope, incl. </a:t>
            </a:r>
            <a:r>
              <a:rPr lang="en-GB" sz="1800" dirty="0">
                <a:effectLst/>
                <a:latin typeface="Calibri" panose="020F0502020204030204" pitchFamily="34" charset="0"/>
                <a:ea typeface="Calibri" panose="020F0502020204030204" pitchFamily="34" charset="0"/>
                <a:cs typeface="Calibri" panose="020F0502020204030204" pitchFamily="34" charset="0"/>
                <a:hlinkClick r:id="rId2"/>
              </a:rPr>
              <a:t>temporal reach</a:t>
            </a:r>
            <a:r>
              <a:rPr lang="en-GB" sz="1800" dirty="0">
                <a:effectLst/>
                <a:latin typeface="Calibri" panose="020F0502020204030204" pitchFamily="34" charset="0"/>
                <a:ea typeface="Calibri" panose="020F0502020204030204" pitchFamily="34" charset="0"/>
                <a:cs typeface="Calibri" panose="020F0502020204030204" pitchFamily="34" charset="0"/>
              </a:rPr>
              <a:t>)?</a:t>
            </a:r>
            <a:endParaRPr lang="en-US" sz="1800"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9739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37EA9-05A6-5E16-CD9E-D73240D9B157}"/>
              </a:ext>
            </a:extLst>
          </p:cNvPr>
          <p:cNvSpPr>
            <a:spLocks noGrp="1"/>
          </p:cNvSpPr>
          <p:nvPr>
            <p:ph type="title"/>
          </p:nvPr>
        </p:nvSpPr>
        <p:spPr/>
        <p:txBody>
          <a:bodyPr/>
          <a:lstStyle/>
          <a:p>
            <a:r>
              <a:rPr lang="en-US" sz="3200" dirty="0"/>
              <a:t>Common contours of an </a:t>
            </a:r>
            <a:r>
              <a:rPr lang="en-US" sz="3200" i="1" dirty="0" err="1"/>
              <a:t>ordre</a:t>
            </a:r>
            <a:r>
              <a:rPr lang="en-US" sz="3200" i="1" dirty="0"/>
              <a:t> public </a:t>
            </a:r>
            <a:r>
              <a:rPr lang="en-US" sz="3200" dirty="0"/>
              <a:t>test</a:t>
            </a:r>
          </a:p>
        </p:txBody>
      </p:sp>
      <p:sp>
        <p:nvSpPr>
          <p:cNvPr id="3" name="Content Placeholder 2">
            <a:extLst>
              <a:ext uri="{FF2B5EF4-FFF2-40B4-BE49-F238E27FC236}">
                <a16:creationId xmlns:a16="http://schemas.microsoft.com/office/drawing/2014/main" id="{7ECA512E-5217-4408-8AD2-96DCBA5DA238}"/>
              </a:ext>
            </a:extLst>
          </p:cNvPr>
          <p:cNvSpPr>
            <a:spLocks noGrp="1"/>
          </p:cNvSpPr>
          <p:nvPr>
            <p:ph idx="1"/>
          </p:nvPr>
        </p:nvSpPr>
        <p:spPr>
          <a:xfrm>
            <a:off x="323528" y="1556792"/>
            <a:ext cx="8508305" cy="4067175"/>
          </a:xfrm>
        </p:spPr>
        <p:txBody>
          <a:bodyPr/>
          <a:lstStyle/>
          <a:p>
            <a:pPr marL="0" indent="0">
              <a:buNone/>
            </a:pPr>
            <a:r>
              <a:rPr lang="en-GB" sz="1800" i="1" dirty="0">
                <a:effectLst/>
                <a:latin typeface="Calibri" panose="020F0502020204030204" pitchFamily="34" charset="0"/>
                <a:ea typeface="Calibri" panose="020F0502020204030204" pitchFamily="34" charset="0"/>
                <a:cs typeface="Times New Roman" panose="02020603050405020304" pitchFamily="18" charset="0"/>
              </a:rPr>
              <a:t>‘I know that over 300 years ago Hobart C.J. said the "</a:t>
            </a:r>
            <a:r>
              <a:rPr lang="en-GB" sz="18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Public policy is an unruly horse</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It has often been repeated since. So unruly is the horse, it is said [per Burrough J. in Richardson v Mellish (1824) 2 Bing. 229 , 252], that no judge should ever try to mount it lest it run away with him. </a:t>
            </a:r>
            <a:r>
              <a:rPr lang="en-GB" sz="18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 disagree</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With a good man in the saddle, the unruly horse can be kept in control. It can jump over obstacles. It can leap the fences put up by fictions and come down on the side of </a:t>
            </a:r>
            <a:r>
              <a:rPr lang="en-GB" sz="18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justice</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 </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Lord Denning</a:t>
            </a:r>
            <a:r>
              <a:rPr lang="en-GB" sz="1800" dirty="0">
                <a:effectLst/>
                <a:latin typeface="Calibri" panose="020F0502020204030204" pitchFamily="34" charset="0"/>
                <a:ea typeface="Calibri" panose="020F0502020204030204" pitchFamily="34" charset="0"/>
                <a:cs typeface="Times New Roman" panose="02020603050405020304" pitchFamily="18" charset="0"/>
              </a:rPr>
              <a:t>, [1971] 1 All ER 215, AT 219)</a:t>
            </a:r>
          </a:p>
          <a:p>
            <a:pPr marL="0" indent="0">
              <a:buNone/>
            </a:pPr>
            <a:r>
              <a:rPr lang="en-GB" sz="2200" b="1" dirty="0">
                <a:latin typeface="Calibri" panose="020F0502020204030204" pitchFamily="34" charset="0"/>
                <a:ea typeface="Calibri" panose="020F0502020204030204" pitchFamily="34" charset="0"/>
                <a:cs typeface="Times New Roman" panose="02020603050405020304" pitchFamily="18" charset="0"/>
              </a:rPr>
              <a:t>Common Framework </a:t>
            </a:r>
            <a:r>
              <a:rPr lang="en-GB" sz="2200" dirty="0">
                <a:latin typeface="Calibri" panose="020F0502020204030204" pitchFamily="34" charset="0"/>
                <a:ea typeface="Calibri" panose="020F0502020204030204" pitchFamily="34" charset="0"/>
                <a:cs typeface="Times New Roman" panose="02020603050405020304" pitchFamily="18" charset="0"/>
              </a:rPr>
              <a:t>for public policy exceptions </a:t>
            </a:r>
            <a:r>
              <a:rPr lang="en-GB" sz="1800" dirty="0">
                <a:latin typeface="Calibri" panose="020F0502020204030204" pitchFamily="34" charset="0"/>
                <a:ea typeface="Calibri" panose="020F0502020204030204" pitchFamily="34" charset="0"/>
                <a:cs typeface="Times New Roman" panose="02020603050405020304" pitchFamily="18" charset="0"/>
              </a:rPr>
              <a:t>(Mills, 2008; Meyer, 2022)</a:t>
            </a:r>
          </a:p>
          <a:p>
            <a:r>
              <a:rPr lang="en-GB" u="sng" dirty="0">
                <a:effectLst/>
                <a:latin typeface="Calibri" panose="020F0502020204030204" pitchFamily="34" charset="0"/>
                <a:ea typeface="Calibri" panose="020F0502020204030204" pitchFamily="34" charset="0"/>
                <a:cs typeface="Times New Roman" panose="02020603050405020304" pitchFamily="18" charset="0"/>
              </a:rPr>
              <a:t>Relative importance of the interest / principle to be protected</a:t>
            </a:r>
            <a:r>
              <a:rPr lang="en-GB" dirty="0">
                <a:effectLst/>
                <a:latin typeface="Calibri" panose="020F0502020204030204" pitchFamily="34" charset="0"/>
                <a:ea typeface="Calibri" panose="020F0502020204030204" pitchFamily="34" charset="0"/>
                <a:cs typeface="Times New Roman" panose="02020603050405020304" pitchFamily="18" charset="0"/>
              </a:rPr>
              <a:t>:  from domestic values to a </a:t>
            </a:r>
            <a:r>
              <a:rPr lang="en-GB" b="1" dirty="0">
                <a:effectLst/>
                <a:latin typeface="Calibri" panose="020F0502020204030204" pitchFamily="34" charset="0"/>
                <a:ea typeface="Calibri" panose="020F0502020204030204" pitchFamily="34" charset="0"/>
                <a:cs typeface="Times New Roman" panose="02020603050405020304" pitchFamily="18" charset="0"/>
              </a:rPr>
              <a:t>transnational</a:t>
            </a:r>
            <a:r>
              <a:rPr lang="en-GB" dirty="0">
                <a:effectLst/>
                <a:latin typeface="Calibri" panose="020F0502020204030204" pitchFamily="34" charset="0"/>
                <a:ea typeface="Calibri" panose="020F0502020204030204" pitchFamily="34" charset="0"/>
                <a:cs typeface="Times New Roman" panose="02020603050405020304" pitchFamily="18" charset="0"/>
              </a:rPr>
              <a:t> public policy (incl. prohibition of slavery)</a:t>
            </a:r>
          </a:p>
          <a:p>
            <a:r>
              <a:rPr lang="en-GB" u="sng" dirty="0">
                <a:effectLst/>
                <a:latin typeface="Calibri" panose="020F0502020204030204" pitchFamily="34" charset="0"/>
                <a:ea typeface="Calibri" panose="020F0502020204030204" pitchFamily="34" charset="0"/>
                <a:cs typeface="Times New Roman" panose="02020603050405020304" pitchFamily="18" charset="0"/>
              </a:rPr>
              <a:t>Seriousness of its violation</a:t>
            </a:r>
            <a:r>
              <a:rPr lang="en-GB" dirty="0">
                <a:effectLst/>
                <a:latin typeface="Calibri" panose="020F0502020204030204" pitchFamily="34" charset="0"/>
                <a:ea typeface="Calibri" panose="020F0502020204030204" pitchFamily="34" charset="0"/>
                <a:cs typeface="Times New Roman" panose="02020603050405020304" pitchFamily="18" charset="0"/>
              </a:rPr>
              <a:t>:  requiring results amounting to a ‘</a:t>
            </a:r>
            <a:r>
              <a:rPr lang="en-GB" b="1" dirty="0">
                <a:effectLst/>
                <a:latin typeface="Calibri" panose="020F0502020204030204" pitchFamily="34" charset="0"/>
                <a:ea typeface="Calibri" panose="020F0502020204030204" pitchFamily="34" charset="0"/>
                <a:cs typeface="Times New Roman" panose="02020603050405020304" pitchFamily="18" charset="0"/>
              </a:rPr>
              <a:t>manifest</a:t>
            </a:r>
            <a:r>
              <a:rPr lang="en-GB" dirty="0">
                <a:effectLst/>
                <a:latin typeface="Calibri" panose="020F0502020204030204" pitchFamily="34" charset="0"/>
                <a:ea typeface="Calibri" panose="020F0502020204030204" pitchFamily="34" charset="0"/>
                <a:cs typeface="Times New Roman" panose="02020603050405020304" pitchFamily="18" charset="0"/>
              </a:rPr>
              <a:t>’ breach</a:t>
            </a:r>
          </a:p>
          <a:p>
            <a:r>
              <a:rPr lang="en-GB" u="sng" dirty="0">
                <a:latin typeface="Calibri" panose="020F0502020204030204" pitchFamily="34" charset="0"/>
                <a:ea typeface="Calibri" panose="020F0502020204030204" pitchFamily="34" charset="0"/>
                <a:cs typeface="Times New Roman" panose="02020603050405020304" pitchFamily="18" charset="0"/>
              </a:rPr>
              <a:t>Effect of the violation on the ‘</a:t>
            </a:r>
            <a:r>
              <a:rPr lang="en-GB" i="1" u="sng" dirty="0">
                <a:latin typeface="Calibri" panose="020F0502020204030204" pitchFamily="34" charset="0"/>
                <a:ea typeface="Calibri" panose="020F0502020204030204" pitchFamily="34" charset="0"/>
                <a:cs typeface="Times New Roman" panose="02020603050405020304" pitchFamily="18" charset="0"/>
              </a:rPr>
              <a:t>lex </a:t>
            </a:r>
            <a:r>
              <a:rPr lang="en-GB" i="1" u="sng" dirty="0" err="1">
                <a:latin typeface="Calibri" panose="020F0502020204030204" pitchFamily="34" charset="0"/>
                <a:ea typeface="Calibri" panose="020F0502020204030204" pitchFamily="34" charset="0"/>
                <a:cs typeface="Times New Roman" panose="02020603050405020304" pitchFamily="18" charset="0"/>
              </a:rPr>
              <a:t>fori</a:t>
            </a:r>
            <a:r>
              <a:rPr lang="en-GB" u="sng" dirty="0">
                <a:latin typeface="Calibri" panose="020F0502020204030204" pitchFamily="34" charset="0"/>
                <a:ea typeface="Calibri" panose="020F0502020204030204" pitchFamily="34" charset="0"/>
                <a:cs typeface="Times New Roman" panose="02020603050405020304" pitchFamily="18" charset="0"/>
              </a:rPr>
              <a:t>’</a:t>
            </a:r>
            <a:r>
              <a:rPr lang="en-GB" dirty="0">
                <a:latin typeface="Calibri" panose="020F0502020204030204" pitchFamily="34" charset="0"/>
                <a:ea typeface="Calibri" panose="020F0502020204030204" pitchFamily="34" charset="0"/>
                <a:cs typeface="Times New Roman" panose="02020603050405020304" pitchFamily="18" charset="0"/>
              </a:rPr>
              <a:t>:  demanding a </a:t>
            </a:r>
            <a:r>
              <a:rPr lang="en-GB" b="1" dirty="0">
                <a:latin typeface="Calibri" panose="020F0502020204030204" pitchFamily="34" charset="0"/>
                <a:ea typeface="Calibri" panose="020F0502020204030204" pitchFamily="34" charset="0"/>
                <a:cs typeface="Times New Roman" panose="02020603050405020304" pitchFamily="18" charset="0"/>
              </a:rPr>
              <a:t>close connection </a:t>
            </a:r>
            <a:r>
              <a:rPr lang="en-GB" dirty="0">
                <a:latin typeface="Calibri" panose="020F0502020204030204" pitchFamily="34" charset="0"/>
                <a:ea typeface="Calibri" panose="020F0502020204030204" pitchFamily="34" charset="0"/>
                <a:cs typeface="Times New Roman" panose="02020603050405020304" pitchFamily="18" charset="0"/>
              </a:rPr>
              <a:t>to the ‘domestic’ legal order</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12325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E990A-78A3-20C1-F545-160972DF40C8}"/>
              </a:ext>
            </a:extLst>
          </p:cNvPr>
          <p:cNvSpPr>
            <a:spLocks noGrp="1"/>
          </p:cNvSpPr>
          <p:nvPr>
            <p:ph type="title"/>
          </p:nvPr>
        </p:nvSpPr>
        <p:spPr/>
        <p:txBody>
          <a:bodyPr/>
          <a:lstStyle/>
          <a:p>
            <a:r>
              <a:rPr lang="en-US" sz="3200" dirty="0"/>
              <a:t>Public policy as a universal concept</a:t>
            </a:r>
          </a:p>
        </p:txBody>
      </p:sp>
      <p:sp>
        <p:nvSpPr>
          <p:cNvPr id="3" name="Content Placeholder 2">
            <a:extLst>
              <a:ext uri="{FF2B5EF4-FFF2-40B4-BE49-F238E27FC236}">
                <a16:creationId xmlns:a16="http://schemas.microsoft.com/office/drawing/2014/main" id="{279F5048-30D9-93B8-7B9C-1311BD31E7D8}"/>
              </a:ext>
            </a:extLst>
          </p:cNvPr>
          <p:cNvSpPr>
            <a:spLocks noGrp="1"/>
          </p:cNvSpPr>
          <p:nvPr>
            <p:ph idx="1"/>
          </p:nvPr>
        </p:nvSpPr>
        <p:spPr>
          <a:xfrm>
            <a:off x="382589" y="1484784"/>
            <a:ext cx="8375649" cy="4290541"/>
          </a:xfrm>
        </p:spPr>
        <p:txBody>
          <a:bodyPr/>
          <a:lstStyle/>
          <a:p>
            <a:r>
              <a:rPr lang="en-GB" sz="1900" dirty="0">
                <a:effectLst/>
                <a:latin typeface="Calibri" panose="020F0502020204030204" pitchFamily="34" charset="0"/>
                <a:cs typeface="Calibri" panose="020F0502020204030204" pitchFamily="34" charset="0"/>
              </a:rPr>
              <a:t>Next to disapplying an otherwise applicable law, also a </a:t>
            </a:r>
            <a:r>
              <a:rPr lang="en-GB" sz="1900" b="1" dirty="0">
                <a:effectLst/>
                <a:latin typeface="Calibri" panose="020F0502020204030204" pitchFamily="34" charset="0"/>
                <a:cs typeface="Calibri" panose="020F0502020204030204" pitchFamily="34" charset="0"/>
              </a:rPr>
              <a:t>foreign judgment </a:t>
            </a:r>
            <a:r>
              <a:rPr lang="en-GB" sz="1900" dirty="0">
                <a:effectLst/>
                <a:latin typeface="Calibri" panose="020F0502020204030204" pitchFamily="34" charset="0"/>
                <a:cs typeface="Calibri" panose="020F0502020204030204" pitchFamily="34" charset="0"/>
              </a:rPr>
              <a:t>as well as an </a:t>
            </a:r>
            <a:r>
              <a:rPr lang="en-GB" sz="1900" b="1" dirty="0">
                <a:effectLst/>
                <a:latin typeface="Calibri" panose="020F0502020204030204" pitchFamily="34" charset="0"/>
                <a:cs typeface="Calibri" panose="020F0502020204030204" pitchFamily="34" charset="0"/>
              </a:rPr>
              <a:t>arbitral award </a:t>
            </a:r>
            <a:r>
              <a:rPr lang="en-GB" sz="1900" dirty="0">
                <a:effectLst/>
                <a:latin typeface="Calibri" panose="020F0502020204030204" pitchFamily="34" charset="0"/>
                <a:cs typeface="Calibri" panose="020F0502020204030204" pitchFamily="34" charset="0"/>
              </a:rPr>
              <a:t>may be refused recognition and/or enforcement on the grounds that </a:t>
            </a:r>
          </a:p>
          <a:p>
            <a:pPr lvl="1"/>
            <a:r>
              <a:rPr lang="en-GB" sz="1900" dirty="0">
                <a:effectLst/>
                <a:latin typeface="Calibri" panose="020F0502020204030204" pitchFamily="34" charset="0"/>
                <a:cs typeface="Calibri" panose="020F0502020204030204" pitchFamily="34" charset="0"/>
              </a:rPr>
              <a:t>it </a:t>
            </a:r>
            <a:r>
              <a:rPr lang="en-GB" sz="1900" i="1" dirty="0">
                <a:effectLst/>
                <a:latin typeface="Calibri" panose="020F0502020204030204" pitchFamily="34" charset="0"/>
                <a:cs typeface="Calibri" panose="020F0502020204030204" pitchFamily="34" charset="0"/>
              </a:rPr>
              <a:t>‘is manifestly contrary to public policy’</a:t>
            </a:r>
            <a:r>
              <a:rPr lang="en-GB" sz="1900" dirty="0">
                <a:effectLst/>
                <a:latin typeface="Calibri" panose="020F0502020204030204" pitchFamily="34" charset="0"/>
                <a:cs typeface="Calibri" panose="020F0502020204030204" pitchFamily="34" charset="0"/>
              </a:rPr>
              <a:t> in the state of recognition or enforcement (</a:t>
            </a:r>
            <a:r>
              <a:rPr lang="en-GB" sz="1900" dirty="0">
                <a:effectLst/>
                <a:latin typeface="Calibri" panose="020F0502020204030204" pitchFamily="34" charset="0"/>
                <a:cs typeface="Calibri" panose="020F0502020204030204" pitchFamily="34" charset="0"/>
                <a:hlinkClick r:id="rId2"/>
              </a:rPr>
              <a:t>Brussels I Reg</a:t>
            </a:r>
            <a:r>
              <a:rPr lang="en-GB" sz="1900" dirty="0">
                <a:effectLst/>
                <a:latin typeface="Calibri" panose="020F0502020204030204" pitchFamily="34" charset="0"/>
                <a:cs typeface="Calibri" panose="020F0502020204030204" pitchFamily="34" charset="0"/>
              </a:rPr>
              <a:t>); or that </a:t>
            </a:r>
          </a:p>
          <a:p>
            <a:pPr lvl="1"/>
            <a:r>
              <a:rPr lang="en-GB" sz="1900" i="1" dirty="0">
                <a:latin typeface="Calibri" panose="020F0502020204030204" pitchFamily="34" charset="0"/>
                <a:cs typeface="Calibri" panose="020F0502020204030204" pitchFamily="34" charset="0"/>
              </a:rPr>
              <a:t>‘recognition or enforcement of the award would be contrary to the public policy of that country’ </a:t>
            </a:r>
            <a:r>
              <a:rPr lang="en-GB" sz="1900" dirty="0">
                <a:latin typeface="Calibri" panose="020F0502020204030204" pitchFamily="34" charset="0"/>
                <a:cs typeface="Calibri" panose="020F0502020204030204" pitchFamily="34" charset="0"/>
              </a:rPr>
              <a:t>(</a:t>
            </a:r>
            <a:r>
              <a:rPr lang="en-GB" sz="1900" dirty="0">
                <a:latin typeface="Calibri" panose="020F0502020204030204" pitchFamily="34" charset="0"/>
                <a:cs typeface="Calibri" panose="020F0502020204030204" pitchFamily="34" charset="0"/>
                <a:hlinkClick r:id="rId3"/>
              </a:rPr>
              <a:t>Art.V:2(b) NY Convention</a:t>
            </a:r>
            <a:r>
              <a:rPr lang="en-GB" sz="1900" dirty="0">
                <a:latin typeface="Calibri" panose="020F0502020204030204" pitchFamily="34" charset="0"/>
                <a:cs typeface="Calibri" panose="020F0502020204030204" pitchFamily="34" charset="0"/>
              </a:rPr>
              <a:t>)</a:t>
            </a:r>
            <a:endParaRPr lang="en-GB" sz="1900" dirty="0">
              <a:effectLst/>
              <a:highlight>
                <a:srgbClr val="FFFF00"/>
              </a:highlight>
              <a:latin typeface="Calibri" panose="020F0502020204030204" pitchFamily="34" charset="0"/>
              <a:cs typeface="Calibri" panose="020F0502020204030204" pitchFamily="34" charset="0"/>
            </a:endParaRPr>
          </a:p>
          <a:p>
            <a:r>
              <a:rPr lang="en-GB" sz="1900" i="1" dirty="0">
                <a:effectLst/>
                <a:latin typeface="Calibri" panose="020F0502020204030204" pitchFamily="34" charset="0"/>
                <a:ea typeface="Calibri" panose="020F0502020204030204" pitchFamily="34" charset="0"/>
                <a:cs typeface="Calibri" panose="020F0502020204030204" pitchFamily="34" charset="0"/>
              </a:rPr>
              <a:t>[I]n the sphere of private international law the </a:t>
            </a:r>
            <a:r>
              <a:rPr lang="en-GB" sz="19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exception of </a:t>
            </a:r>
            <a:r>
              <a:rPr lang="en-GB" sz="1900" i="1"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ordre</a:t>
            </a:r>
            <a:r>
              <a:rPr lang="en-GB" sz="19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public, of public policy, as a reason for the exclusion of foreign law in a particular case is generally – or, rather, universally – recognized</a:t>
            </a:r>
            <a:r>
              <a:rPr lang="en-GB" sz="1900" i="1" dirty="0">
                <a:effectLst/>
                <a:latin typeface="Calibri" panose="020F0502020204030204" pitchFamily="34" charset="0"/>
                <a:ea typeface="Calibri" panose="020F0502020204030204" pitchFamily="34" charset="0"/>
                <a:cs typeface="Calibri" panose="020F0502020204030204" pitchFamily="34" charset="0"/>
              </a:rPr>
              <a:t>’;</a:t>
            </a:r>
            <a:r>
              <a:rPr lang="en-GB" sz="1900" dirty="0">
                <a:effectLst/>
                <a:latin typeface="Calibri" panose="020F0502020204030204" pitchFamily="34" charset="0"/>
                <a:ea typeface="Calibri" panose="020F0502020204030204" pitchFamily="34" charset="0"/>
                <a:cs typeface="Calibri" panose="020F0502020204030204" pitchFamily="34" charset="0"/>
              </a:rPr>
              <a:t>  </a:t>
            </a:r>
            <a:r>
              <a:rPr lang="en-GB" sz="1900" dirty="0">
                <a:latin typeface="Calibri" panose="020F0502020204030204" pitchFamily="34" charset="0"/>
                <a:ea typeface="Calibri" panose="020F0502020204030204" pitchFamily="34" charset="0"/>
                <a:cs typeface="Calibri" panose="020F0502020204030204" pitchFamily="34" charset="0"/>
              </a:rPr>
              <a:t>s</a:t>
            </a:r>
            <a:r>
              <a:rPr lang="en-GB" sz="1900" dirty="0">
                <a:effectLst/>
                <a:latin typeface="Calibri" panose="020F0502020204030204" pitchFamily="34" charset="0"/>
                <a:ea typeface="Calibri" panose="020F0502020204030204" pitchFamily="34" charset="0"/>
                <a:cs typeface="Calibri" panose="020F0502020204030204" pitchFamily="34" charset="0"/>
              </a:rPr>
              <a:t>o that </a:t>
            </a:r>
            <a:r>
              <a:rPr lang="en-GB" sz="1900" b="1" i="1" dirty="0">
                <a:latin typeface="Calibri" panose="020F0502020204030204" pitchFamily="34" charset="0"/>
                <a:ea typeface="Calibri" panose="020F0502020204030204" pitchFamily="34" charset="0"/>
                <a:cs typeface="Calibri" panose="020F0502020204030204" pitchFamily="34" charset="0"/>
              </a:rPr>
              <a:t>‘</a:t>
            </a:r>
            <a:r>
              <a:rPr lang="en-GB" sz="1900" b="1" i="1" dirty="0" err="1">
                <a:latin typeface="Calibri" panose="020F0502020204030204" pitchFamily="34" charset="0"/>
                <a:ea typeface="Calibri" panose="020F0502020204030204" pitchFamily="34" charset="0"/>
                <a:cs typeface="Calibri" panose="020F0502020204030204" pitchFamily="34" charset="0"/>
              </a:rPr>
              <a:t>o</a:t>
            </a:r>
            <a:r>
              <a:rPr lang="en-GB" sz="1900" b="1" i="1" dirty="0" err="1">
                <a:effectLst/>
                <a:latin typeface="Calibri" panose="020F0502020204030204" pitchFamily="34" charset="0"/>
                <a:cs typeface="Calibri" panose="020F0502020204030204" pitchFamily="34" charset="0"/>
              </a:rPr>
              <a:t>rdre</a:t>
            </a:r>
            <a:r>
              <a:rPr lang="en-GB" sz="1900" b="1" i="1" dirty="0">
                <a:latin typeface="Calibri" panose="020F0502020204030204" pitchFamily="34" charset="0"/>
                <a:cs typeface="Calibri" panose="020F0502020204030204" pitchFamily="34" charset="0"/>
              </a:rPr>
              <a:t> </a:t>
            </a:r>
            <a:r>
              <a:rPr lang="en-GB" sz="1900" b="1" i="1" dirty="0">
                <a:effectLst/>
                <a:latin typeface="Calibri" panose="020F0502020204030204" pitchFamily="34" charset="0"/>
                <a:cs typeface="Calibri" panose="020F0502020204030204" pitchFamily="34" charset="0"/>
              </a:rPr>
              <a:t>public must be regarded as a general principle of law’ </a:t>
            </a:r>
            <a:r>
              <a:rPr lang="en-GB" sz="1900" dirty="0">
                <a:effectLst/>
                <a:latin typeface="Calibri" panose="020F0502020204030204" pitchFamily="34" charset="0"/>
                <a:cs typeface="Calibri" panose="020F0502020204030204" pitchFamily="34" charset="0"/>
              </a:rPr>
              <a:t>(Application of the Convention of 1902 Governing the Guardianship of Infants (Netherlands v Sweden) [1958] ICJ Reports </a:t>
            </a:r>
            <a:r>
              <a:rPr lang="en-GB" sz="1900" dirty="0">
                <a:latin typeface="Calibri" panose="020F0502020204030204" pitchFamily="34" charset="0"/>
                <a:cs typeface="Calibri" panose="020F0502020204030204" pitchFamily="34" charset="0"/>
              </a:rPr>
              <a:t>55, </a:t>
            </a:r>
            <a:r>
              <a:rPr lang="en-GB" sz="1900" dirty="0">
                <a:latin typeface="Calibri" panose="020F0502020204030204" pitchFamily="34" charset="0"/>
                <a:cs typeface="Calibri" panose="020F0502020204030204" pitchFamily="34" charset="0"/>
                <a:hlinkClick r:id="rId4"/>
              </a:rPr>
              <a:t>Judge Lauterpacht</a:t>
            </a:r>
            <a:r>
              <a:rPr lang="en-GB" sz="1900" dirty="0">
                <a:latin typeface="Calibri" panose="020F0502020204030204" pitchFamily="34" charset="0"/>
                <a:cs typeface="Calibri" panose="020F0502020204030204" pitchFamily="34" charset="0"/>
              </a:rPr>
              <a:t>, at 92)  –  see also </a:t>
            </a:r>
            <a:r>
              <a:rPr lang="en-GB" sz="1900" dirty="0">
                <a:latin typeface="Calibri" panose="020F0502020204030204" pitchFamily="34" charset="0"/>
                <a:cs typeface="Calibri" panose="020F0502020204030204" pitchFamily="34" charset="0"/>
                <a:hlinkClick r:id="rId5"/>
              </a:rPr>
              <a:t>Lipstein</a:t>
            </a:r>
            <a:r>
              <a:rPr lang="en-GB" sz="1900" dirty="0">
                <a:latin typeface="Calibri" panose="020F0502020204030204" pitchFamily="34" charset="0"/>
                <a:cs typeface="Calibri" panose="020F0502020204030204" pitchFamily="34" charset="0"/>
              </a:rPr>
              <a:t> (who rather relies on sovereignty)</a:t>
            </a:r>
          </a:p>
        </p:txBody>
      </p:sp>
    </p:spTree>
    <p:extLst>
      <p:ext uri="{BB962C8B-B14F-4D97-AF65-F5344CB8AC3E}">
        <p14:creationId xmlns:p14="http://schemas.microsoft.com/office/powerpoint/2010/main" val="4157894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6FE03-9E97-E45C-3E22-24856D02A75C}"/>
              </a:ext>
            </a:extLst>
          </p:cNvPr>
          <p:cNvSpPr>
            <a:spLocks noGrp="1"/>
          </p:cNvSpPr>
          <p:nvPr>
            <p:ph type="title"/>
          </p:nvPr>
        </p:nvSpPr>
        <p:spPr>
          <a:xfrm>
            <a:off x="251520" y="398463"/>
            <a:ext cx="8712968" cy="423862"/>
          </a:xfrm>
        </p:spPr>
        <p:txBody>
          <a:bodyPr/>
          <a:lstStyle/>
          <a:p>
            <a:r>
              <a:rPr lang="en-US" sz="3100" dirty="0"/>
              <a:t>A more nuanced approach to inter-temporality</a:t>
            </a:r>
          </a:p>
        </p:txBody>
      </p:sp>
      <p:sp>
        <p:nvSpPr>
          <p:cNvPr id="3" name="Content Placeholder 2">
            <a:extLst>
              <a:ext uri="{FF2B5EF4-FFF2-40B4-BE49-F238E27FC236}">
                <a16:creationId xmlns:a16="http://schemas.microsoft.com/office/drawing/2014/main" id="{A0255D58-A002-D0F6-5511-D874573BBCDF}"/>
              </a:ext>
            </a:extLst>
          </p:cNvPr>
          <p:cNvSpPr>
            <a:spLocks noGrp="1"/>
          </p:cNvSpPr>
          <p:nvPr>
            <p:ph idx="1"/>
          </p:nvPr>
        </p:nvSpPr>
        <p:spPr>
          <a:xfrm>
            <a:off x="384175" y="1556792"/>
            <a:ext cx="8364289" cy="4464496"/>
          </a:xfrm>
        </p:spPr>
        <p:txBody>
          <a:bodyPr/>
          <a:lstStyle/>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(1) principal starting point to judge past conduct in accordance with </a:t>
            </a:r>
            <a:r>
              <a:rPr lang="en-GB" b="1" dirty="0">
                <a:effectLst/>
                <a:latin typeface="Calibri" panose="020F0502020204030204" pitchFamily="34" charset="0"/>
                <a:ea typeface="Calibri" panose="020F0502020204030204" pitchFamily="34" charset="0"/>
                <a:cs typeface="Times New Roman" panose="02020603050405020304" pitchFamily="18" charset="0"/>
              </a:rPr>
              <a:t>law applicable at the time</a:t>
            </a:r>
            <a:r>
              <a:rPr lang="en-GB" dirty="0">
                <a:effectLst/>
                <a:latin typeface="Calibri" panose="020F0502020204030204" pitchFamily="34" charset="0"/>
                <a:ea typeface="Calibri" panose="020F0502020204030204" pitchFamily="34" charset="0"/>
                <a:cs typeface="Times New Roman" panose="02020603050405020304" pitchFamily="18" charset="0"/>
              </a:rPr>
              <a:t>, hence protecting the expectations (if legitimate) of those acting under those laws </a:t>
            </a:r>
          </a:p>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BUT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divergence</a:t>
            </a:r>
            <a:r>
              <a:rPr lang="en-GB" dirty="0">
                <a:effectLst/>
                <a:latin typeface="Calibri" panose="020F0502020204030204" pitchFamily="34" charset="0"/>
                <a:ea typeface="Calibri" panose="020F0502020204030204" pitchFamily="34" charset="0"/>
                <a:cs typeface="Times New Roman" panose="02020603050405020304" pitchFamily="18" charset="0"/>
              </a:rPr>
              <a:t> from that basic principle, based on factors such as:</a:t>
            </a:r>
          </a:p>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(2) </a:t>
            </a:r>
            <a:r>
              <a:rPr lang="en-GB" b="1" dirty="0">
                <a:effectLst/>
                <a:latin typeface="Calibri" panose="020F0502020204030204" pitchFamily="34" charset="0"/>
                <a:ea typeface="Calibri" panose="020F0502020204030204" pitchFamily="34" charset="0"/>
                <a:cs typeface="Times New Roman" panose="02020603050405020304" pitchFamily="18" charset="0"/>
              </a:rPr>
              <a:t>continued impact of past conduct </a:t>
            </a:r>
            <a:r>
              <a:rPr lang="en-GB" dirty="0">
                <a:effectLst/>
                <a:latin typeface="Calibri" panose="020F0502020204030204" pitchFamily="34" charset="0"/>
                <a:ea typeface="Calibri" panose="020F0502020204030204" pitchFamily="34" charset="0"/>
                <a:cs typeface="Times New Roman" panose="02020603050405020304" pitchFamily="18" charset="0"/>
              </a:rPr>
              <a:t>on current situation (see also </a:t>
            </a:r>
            <a:r>
              <a:rPr lang="en-GB" dirty="0">
                <a:effectLst/>
                <a:latin typeface="Calibri" panose="020F0502020204030204" pitchFamily="34" charset="0"/>
                <a:ea typeface="Calibri" panose="020F0502020204030204" pitchFamily="34" charset="0"/>
                <a:cs typeface="Times New Roman" panose="02020603050405020304" pitchFamily="18" charset="0"/>
                <a:hlinkClick r:id="rId2"/>
              </a:rPr>
              <a:t>climate change-related </a:t>
            </a:r>
            <a:r>
              <a:rPr lang="en-GB" dirty="0">
                <a:effectLst/>
                <a:latin typeface="Calibri" panose="020F0502020204030204" pitchFamily="34" charset="0"/>
                <a:ea typeface="Calibri" panose="020F0502020204030204" pitchFamily="34" charset="0"/>
                <a:cs typeface="Times New Roman" panose="02020603050405020304" pitchFamily="18" charset="0"/>
                <a:hlinkClick r:id="rId3"/>
              </a:rPr>
              <a:t>reparations claims</a:t>
            </a:r>
            <a:r>
              <a:rPr lang="en-GB"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(3) past conduct which not only has significant ongoing effects, but also represents </a:t>
            </a:r>
            <a:r>
              <a:rPr lang="en-GB" b="1" dirty="0">
                <a:effectLst/>
                <a:latin typeface="Calibri" panose="020F0502020204030204" pitchFamily="34" charset="0"/>
                <a:ea typeface="Calibri" panose="020F0502020204030204" pitchFamily="34" charset="0"/>
                <a:cs typeface="Times New Roman" panose="02020603050405020304" pitchFamily="18" charset="0"/>
              </a:rPr>
              <a:t>severe violation of core public policies / moral principles</a:t>
            </a:r>
            <a:r>
              <a:rPr lang="en-GB"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GB" dirty="0">
                <a:effectLst/>
                <a:latin typeface="Calibri" panose="020F0502020204030204" pitchFamily="34" charset="0"/>
                <a:ea typeface="Calibri" panose="020F0502020204030204" pitchFamily="34" charset="0"/>
                <a:cs typeface="Times New Roman" panose="02020603050405020304" pitchFamily="18" charset="0"/>
              </a:rPr>
              <a:t>(4) </a:t>
            </a:r>
            <a:r>
              <a:rPr lang="en-GB" dirty="0">
                <a:latin typeface="Calibri" panose="020F0502020204030204" pitchFamily="34" charset="0"/>
                <a:ea typeface="Calibri" panose="020F0502020204030204" pitchFamily="34" charset="0"/>
                <a:cs typeface="Times New Roman" panose="02020603050405020304" pitchFamily="18" charset="0"/>
              </a:rPr>
              <a:t>a</a:t>
            </a:r>
            <a:r>
              <a:rPr lang="en-GB" dirty="0">
                <a:effectLst/>
                <a:latin typeface="Calibri" panose="020F0502020204030204" pitchFamily="34" charset="0"/>
                <a:ea typeface="Calibri" panose="020F0502020204030204" pitchFamily="34" charset="0"/>
                <a:cs typeface="Times New Roman" panose="02020603050405020304" pitchFamily="18" charset="0"/>
              </a:rPr>
              <a:t>pplying current laws has a greater potential to achieve just outcomes – by </a:t>
            </a:r>
            <a:r>
              <a:rPr lang="en-GB" b="1" dirty="0">
                <a:latin typeface="Calibri" panose="020F0502020204030204" pitchFamily="34" charset="0"/>
                <a:ea typeface="Calibri" panose="020F0502020204030204" pitchFamily="34" charset="0"/>
                <a:cs typeface="Times New Roman" panose="02020603050405020304" pitchFamily="18" charset="0"/>
              </a:rPr>
              <a:t>rectifying harm, offering satisfaction &amp; healing </a:t>
            </a:r>
            <a:r>
              <a:rPr lang="en-GB" dirty="0">
                <a:latin typeface="Calibri" panose="020F0502020204030204" pitchFamily="34" charset="0"/>
                <a:ea typeface="Calibri" panose="020F0502020204030204" pitchFamily="34" charset="0"/>
                <a:cs typeface="Times New Roman" panose="02020603050405020304" pitchFamily="18" charset="0"/>
              </a:rPr>
              <a:t>to those affected by past wrongs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02334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C3726-866C-1B12-BB7A-7B2387FFB0E2}"/>
              </a:ext>
            </a:extLst>
          </p:cNvPr>
          <p:cNvSpPr>
            <a:spLocks noGrp="1"/>
          </p:cNvSpPr>
          <p:nvPr>
            <p:ph type="title"/>
          </p:nvPr>
        </p:nvSpPr>
        <p:spPr>
          <a:xfrm>
            <a:off x="251520" y="398463"/>
            <a:ext cx="8712967" cy="423862"/>
          </a:xfrm>
        </p:spPr>
        <p:txBody>
          <a:bodyPr/>
          <a:lstStyle/>
          <a:p>
            <a:r>
              <a:rPr lang="en-US" sz="3100" dirty="0"/>
              <a:t>Consequences of unchecked inter-temporality</a:t>
            </a:r>
          </a:p>
        </p:txBody>
      </p:sp>
      <p:sp>
        <p:nvSpPr>
          <p:cNvPr id="3" name="Content Placeholder 2">
            <a:extLst>
              <a:ext uri="{FF2B5EF4-FFF2-40B4-BE49-F238E27FC236}">
                <a16:creationId xmlns:a16="http://schemas.microsoft.com/office/drawing/2014/main" id="{13FDF3BA-59E2-22D2-C4C3-A5D23BAB66A0}"/>
              </a:ext>
            </a:extLst>
          </p:cNvPr>
          <p:cNvSpPr>
            <a:spLocks noGrp="1"/>
          </p:cNvSpPr>
          <p:nvPr>
            <p:ph idx="1"/>
          </p:nvPr>
        </p:nvSpPr>
        <p:spPr/>
        <p:txBody>
          <a:bodyPr/>
          <a:lstStyle/>
          <a:p>
            <a:pPr>
              <a:buFont typeface="Arial" panose="020B0604020202020204" pitchFamily="34" charset="0"/>
              <a:buChar char="•"/>
            </a:pPr>
            <a:r>
              <a:rPr lang="en-GB" sz="2400" dirty="0">
                <a:effectLst/>
                <a:latin typeface="Calibri" panose="020F0502020204030204" pitchFamily="34" charset="0"/>
                <a:cs typeface="Calibri" panose="020F0502020204030204" pitchFamily="34" charset="0"/>
                <a:sym typeface="Wingdings" pitchFamily="2" charset="2"/>
              </a:rPr>
              <a:t>Not considering </a:t>
            </a:r>
            <a:r>
              <a:rPr lang="en-GB" sz="2400" i="1" dirty="0" err="1">
                <a:effectLst/>
                <a:latin typeface="Calibri" panose="020F0502020204030204" pitchFamily="34" charset="0"/>
                <a:cs typeface="Calibri" panose="020F0502020204030204" pitchFamily="34" charset="0"/>
                <a:sym typeface="Wingdings" pitchFamily="2" charset="2"/>
              </a:rPr>
              <a:t>ordre</a:t>
            </a:r>
            <a:r>
              <a:rPr lang="en-GB" sz="2400" i="1" dirty="0">
                <a:effectLst/>
                <a:latin typeface="Calibri" panose="020F0502020204030204" pitchFamily="34" charset="0"/>
                <a:cs typeface="Calibri" panose="020F0502020204030204" pitchFamily="34" charset="0"/>
                <a:sym typeface="Wingdings" pitchFamily="2" charset="2"/>
              </a:rPr>
              <a:t> public </a:t>
            </a:r>
            <a:r>
              <a:rPr lang="en-GB" sz="2400" dirty="0">
                <a:effectLst/>
                <a:latin typeface="Calibri" panose="020F0502020204030204" pitchFamily="34" charset="0"/>
                <a:cs typeface="Calibri" panose="020F0502020204030204" pitchFamily="34" charset="0"/>
                <a:sym typeface="Wingdings" pitchFamily="2" charset="2"/>
              </a:rPr>
              <a:t>exceptions for inter-temporality is essentially issuing a </a:t>
            </a:r>
            <a:r>
              <a:rPr lang="en-GB" sz="2400" b="1" dirty="0">
                <a:effectLst/>
                <a:latin typeface="Calibri" panose="020F0502020204030204" pitchFamily="34" charset="0"/>
                <a:cs typeface="Calibri" panose="020F0502020204030204" pitchFamily="34" charset="0"/>
                <a:sym typeface="Wingdings" pitchFamily="2" charset="2"/>
              </a:rPr>
              <a:t>blank cheque of legality (and hence legitimacy) to past normativity</a:t>
            </a:r>
            <a:r>
              <a:rPr lang="en-GB" sz="2400" dirty="0">
                <a:effectLst/>
                <a:latin typeface="Calibri" panose="020F0502020204030204" pitchFamily="34" charset="0"/>
                <a:cs typeface="Calibri" panose="020F0502020204030204" pitchFamily="34" charset="0"/>
                <a:sym typeface="Wingdings" pitchFamily="2" charset="2"/>
              </a:rPr>
              <a:t>, regardless how far it deviates from our current norms and values.</a:t>
            </a:r>
          </a:p>
          <a:p>
            <a:pPr>
              <a:buFont typeface="Arial" panose="020B0604020202020204" pitchFamily="34" charset="0"/>
              <a:buChar char="•"/>
            </a:pPr>
            <a:r>
              <a:rPr lang="en-GB" sz="2400" dirty="0">
                <a:latin typeface="Calibri" panose="020F0502020204030204" pitchFamily="34" charset="0"/>
                <a:cs typeface="Calibri" panose="020F0502020204030204" pitchFamily="34" charset="0"/>
                <a:sym typeface="Wingdings" pitchFamily="2" charset="2"/>
              </a:rPr>
              <a:t>Given that past international law tends to reflect the interest of those (Western States) with sufficient influence to shape the law, an unchecked application of past laws will </a:t>
            </a:r>
            <a:r>
              <a:rPr lang="en-GB" sz="2400" b="1" dirty="0">
                <a:latin typeface="Calibri" panose="020F0502020204030204" pitchFamily="34" charset="0"/>
                <a:cs typeface="Calibri" panose="020F0502020204030204" pitchFamily="34" charset="0"/>
                <a:sym typeface="Wingdings" pitchFamily="2" charset="2"/>
              </a:rPr>
              <a:t>reinforce and reproduce the (political and economic) power relations of the past</a:t>
            </a:r>
            <a:r>
              <a:rPr lang="en-GB" sz="2400" dirty="0">
                <a:latin typeface="Calibri" panose="020F0502020204030204" pitchFamily="34" charset="0"/>
                <a:cs typeface="Calibri" panose="020F0502020204030204" pitchFamily="34" charset="0"/>
                <a:sym typeface="Wingdings" pitchFamily="2" charset="2"/>
              </a:rPr>
              <a:t>, with the potential of manifesting long-standing dominance and oppression.</a:t>
            </a:r>
            <a:endParaRPr lang="en-GB" sz="2400" dirty="0">
              <a:effectLst/>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8716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03736-1D47-565F-1D64-B70AB4DCFB1F}"/>
              </a:ext>
            </a:extLst>
          </p:cNvPr>
          <p:cNvSpPr>
            <a:spLocks noGrp="1"/>
          </p:cNvSpPr>
          <p:nvPr>
            <p:ph type="title"/>
          </p:nvPr>
        </p:nvSpPr>
        <p:spPr/>
        <p:txBody>
          <a:bodyPr/>
          <a:lstStyle/>
          <a:p>
            <a:r>
              <a:rPr lang="en-US" sz="3200" dirty="0"/>
              <a:t>What follows for reparation claims?</a:t>
            </a:r>
          </a:p>
        </p:txBody>
      </p:sp>
      <p:sp>
        <p:nvSpPr>
          <p:cNvPr id="3" name="Content Placeholder 2">
            <a:extLst>
              <a:ext uri="{FF2B5EF4-FFF2-40B4-BE49-F238E27FC236}">
                <a16:creationId xmlns:a16="http://schemas.microsoft.com/office/drawing/2014/main" id="{4F254D68-2321-CB2A-2058-B3EB9F9DC80B}"/>
              </a:ext>
            </a:extLst>
          </p:cNvPr>
          <p:cNvSpPr>
            <a:spLocks noGrp="1"/>
          </p:cNvSpPr>
          <p:nvPr>
            <p:ph idx="1"/>
          </p:nvPr>
        </p:nvSpPr>
        <p:spPr/>
        <p:txBody>
          <a:bodyPr/>
          <a:lstStyle/>
          <a:p>
            <a:pPr marL="0" indent="0">
              <a:buNone/>
            </a:pPr>
            <a:r>
              <a:rPr lang="en-US" dirty="0"/>
              <a:t>If exceptions or limits to inter-temporality are taken serious, the door opens for considering the question of </a:t>
            </a:r>
            <a:r>
              <a:rPr lang="en-US" b="1" dirty="0"/>
              <a:t>(legal) responsibility</a:t>
            </a:r>
            <a:r>
              <a:rPr lang="en-US" dirty="0"/>
              <a:t>:</a:t>
            </a:r>
          </a:p>
          <a:p>
            <a:r>
              <a:rPr lang="en-US" dirty="0"/>
              <a:t>of </a:t>
            </a:r>
            <a:r>
              <a:rPr lang="en-US" dirty="0">
                <a:solidFill>
                  <a:srgbClr val="FF0000"/>
                </a:solidFill>
              </a:rPr>
              <a:t>States</a:t>
            </a:r>
            <a:r>
              <a:rPr lang="en-US" dirty="0"/>
              <a:t>:</a:t>
            </a:r>
          </a:p>
          <a:p>
            <a:pPr lvl="1"/>
            <a:r>
              <a:rPr lang="en-GB" dirty="0"/>
              <a:t>based on (current) ILC Articles of State Responsibility (</a:t>
            </a:r>
            <a:r>
              <a:rPr lang="en-GB" dirty="0">
                <a:hlinkClick r:id="rId2"/>
              </a:rPr>
              <a:t>ASR</a:t>
            </a:r>
            <a:r>
              <a:rPr lang="en-GB" dirty="0"/>
              <a:t>) which require </a:t>
            </a:r>
            <a:r>
              <a:rPr lang="en-GB" b="1" dirty="0"/>
              <a:t>(1) cessation; (2) guarantees of non-repetition; and (3) reparation </a:t>
            </a:r>
            <a:r>
              <a:rPr lang="en-GB" dirty="0"/>
              <a:t>– including </a:t>
            </a:r>
            <a:r>
              <a:rPr lang="en-GB" dirty="0">
                <a:solidFill>
                  <a:srgbClr val="FF0000"/>
                </a:solidFill>
              </a:rPr>
              <a:t>restitution</a:t>
            </a:r>
            <a:r>
              <a:rPr lang="en-GB" dirty="0"/>
              <a:t>, (2) </a:t>
            </a:r>
            <a:r>
              <a:rPr lang="en-GB" dirty="0">
                <a:solidFill>
                  <a:srgbClr val="FF0000"/>
                </a:solidFill>
              </a:rPr>
              <a:t>compensation</a:t>
            </a:r>
            <a:r>
              <a:rPr lang="en-GB" dirty="0"/>
              <a:t>, (3) </a:t>
            </a:r>
            <a:r>
              <a:rPr lang="en-GB" dirty="0">
                <a:solidFill>
                  <a:srgbClr val="FF0000"/>
                </a:solidFill>
              </a:rPr>
              <a:t>satisfaction</a:t>
            </a:r>
            <a:endParaRPr lang="en-GB" dirty="0"/>
          </a:p>
          <a:p>
            <a:pPr lvl="1"/>
            <a:r>
              <a:rPr lang="en-US" dirty="0"/>
              <a:t>Based on the concept of </a:t>
            </a:r>
            <a:r>
              <a:rPr lang="en-US" b="1" dirty="0"/>
              <a:t>unjust enrichment </a:t>
            </a:r>
            <a:r>
              <a:rPr lang="en-US" dirty="0"/>
              <a:t>(commonly seen as a </a:t>
            </a:r>
            <a:r>
              <a:rPr lang="en-US" dirty="0">
                <a:hlinkClick r:id="rId3"/>
              </a:rPr>
              <a:t>general principle of law</a:t>
            </a:r>
            <a:r>
              <a:rPr lang="en-US" dirty="0"/>
              <a:t> – but leaving important issues uncertain)</a:t>
            </a:r>
          </a:p>
          <a:p>
            <a:r>
              <a:rPr lang="en-US" dirty="0"/>
              <a:t>of </a:t>
            </a:r>
            <a:r>
              <a:rPr lang="en-US" dirty="0">
                <a:solidFill>
                  <a:srgbClr val="FF0000"/>
                </a:solidFill>
              </a:rPr>
              <a:t>private actors </a:t>
            </a:r>
            <a:r>
              <a:rPr lang="en-US" dirty="0"/>
              <a:t>(where claims remain in principle a matter of domestic law – but where inter-temporality should not serve to prevent claims)</a:t>
            </a:r>
          </a:p>
          <a:p>
            <a:endParaRPr lang="en-US" dirty="0"/>
          </a:p>
        </p:txBody>
      </p:sp>
    </p:spTree>
    <p:extLst>
      <p:ext uri="{BB962C8B-B14F-4D97-AF65-F5344CB8AC3E}">
        <p14:creationId xmlns:p14="http://schemas.microsoft.com/office/powerpoint/2010/main" val="2352199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42E59-3C81-EE8F-FB46-2969072D0723}"/>
              </a:ext>
            </a:extLst>
          </p:cNvPr>
          <p:cNvSpPr>
            <a:spLocks noGrp="1"/>
          </p:cNvSpPr>
          <p:nvPr>
            <p:ph type="title"/>
          </p:nvPr>
        </p:nvSpPr>
        <p:spPr>
          <a:xfrm>
            <a:off x="384175" y="412850"/>
            <a:ext cx="8375650" cy="423862"/>
          </a:xfrm>
        </p:spPr>
        <p:txBody>
          <a:bodyPr/>
          <a:lstStyle/>
          <a:p>
            <a:r>
              <a:rPr lang="en-GB" sz="3200" dirty="0"/>
              <a:t>Preliminary conclusions</a:t>
            </a:r>
            <a:endParaRPr lang="en-US" sz="3200" dirty="0"/>
          </a:p>
        </p:txBody>
      </p:sp>
      <p:sp>
        <p:nvSpPr>
          <p:cNvPr id="3" name="Content Placeholder 2">
            <a:extLst>
              <a:ext uri="{FF2B5EF4-FFF2-40B4-BE49-F238E27FC236}">
                <a16:creationId xmlns:a16="http://schemas.microsoft.com/office/drawing/2014/main" id="{D9E481C3-640C-6FDB-B83B-B9864CCF7681}"/>
              </a:ext>
            </a:extLst>
          </p:cNvPr>
          <p:cNvSpPr>
            <a:spLocks noGrp="1"/>
          </p:cNvSpPr>
          <p:nvPr>
            <p:ph idx="1"/>
          </p:nvPr>
        </p:nvSpPr>
        <p:spPr>
          <a:xfrm>
            <a:off x="384175" y="1484784"/>
            <a:ext cx="8374063" cy="4067175"/>
          </a:xfrm>
        </p:spPr>
        <p:txBody>
          <a:bodyPr/>
          <a:lstStyle/>
          <a:p>
            <a:r>
              <a:rPr lang="en-US" sz="2100" dirty="0"/>
              <a:t>Inter-temporality as a strict dogma reinforces and perpetuates the power relations and resulting </a:t>
            </a:r>
            <a:r>
              <a:rPr lang="en-US" sz="2100" b="1" dirty="0"/>
              <a:t>injustices of the past</a:t>
            </a:r>
          </a:p>
          <a:p>
            <a:r>
              <a:rPr lang="en-US" sz="2100" dirty="0"/>
              <a:t>The </a:t>
            </a:r>
            <a:r>
              <a:rPr lang="en-US" sz="2100" b="1" dirty="0"/>
              <a:t>practice of int Courts &amp; Tribunals </a:t>
            </a:r>
            <a:r>
              <a:rPr lang="en-US" sz="2100" dirty="0"/>
              <a:t>indicates various tools that allow to overcome inter-temporality as a rigid rule</a:t>
            </a:r>
          </a:p>
          <a:p>
            <a:r>
              <a:rPr lang="en-US" sz="2100" b="1" dirty="0"/>
              <a:t>Private international law </a:t>
            </a:r>
            <a:r>
              <a:rPr lang="en-US" sz="2100" dirty="0"/>
              <a:t>has long operated nuanced tools to give effect to core public policies and moral principles</a:t>
            </a:r>
          </a:p>
          <a:p>
            <a:r>
              <a:rPr lang="en-US" sz="2100" dirty="0"/>
              <a:t>Hence, there is </a:t>
            </a:r>
            <a:r>
              <a:rPr lang="en-US" sz="2100" b="1" dirty="0"/>
              <a:t>no argument of doctrinal impossibility </a:t>
            </a:r>
            <a:r>
              <a:rPr lang="en-US" sz="2100" dirty="0"/>
              <a:t>in considering current laws for past conduct</a:t>
            </a:r>
          </a:p>
          <a:p>
            <a:r>
              <a:rPr lang="en-US" sz="2100" dirty="0"/>
              <a:t>On balance, an international consensus on what is just should outweigh legal certainty – especially in </a:t>
            </a:r>
            <a:r>
              <a:rPr lang="en-US" sz="2100" b="1" dirty="0"/>
              <a:t>judging past acts with significant consequences for today and tomorrow</a:t>
            </a:r>
          </a:p>
        </p:txBody>
      </p:sp>
    </p:spTree>
    <p:extLst>
      <p:ext uri="{BB962C8B-B14F-4D97-AF65-F5344CB8AC3E}">
        <p14:creationId xmlns:p14="http://schemas.microsoft.com/office/powerpoint/2010/main" val="1194635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a:extLst>
              <a:ext uri="{FF2B5EF4-FFF2-40B4-BE49-F238E27FC236}">
                <a16:creationId xmlns:a16="http://schemas.microsoft.com/office/drawing/2014/main" id="{577DB1B1-AF4B-A512-EA21-74ECB4121672}"/>
              </a:ext>
            </a:extLst>
          </p:cNvPr>
          <p:cNvSpPr>
            <a:spLocks noGrp="1" noChangeArrowheads="1"/>
          </p:cNvSpPr>
          <p:nvPr>
            <p:ph type="title"/>
          </p:nvPr>
        </p:nvSpPr>
        <p:spPr/>
        <p:txBody>
          <a:bodyPr/>
          <a:lstStyle/>
          <a:p>
            <a:pPr eaLnBrk="1" hangingPunct="1">
              <a:defRPr/>
            </a:pPr>
            <a:r>
              <a:rPr lang="en-US" sz="3200" dirty="0">
                <a:cs typeface="+mj-cs"/>
              </a:rPr>
              <a:t>Starting points: reparation claims</a:t>
            </a:r>
          </a:p>
        </p:txBody>
      </p:sp>
      <p:sp>
        <p:nvSpPr>
          <p:cNvPr id="7173" name="Rectangle 5">
            <a:extLst>
              <a:ext uri="{FF2B5EF4-FFF2-40B4-BE49-F238E27FC236}">
                <a16:creationId xmlns:a16="http://schemas.microsoft.com/office/drawing/2014/main" id="{8B49445B-1124-54CB-F0D7-6B01ECE0DA22}"/>
              </a:ext>
            </a:extLst>
          </p:cNvPr>
          <p:cNvSpPr>
            <a:spLocks noGrp="1" noChangeArrowheads="1"/>
          </p:cNvSpPr>
          <p:nvPr>
            <p:ph type="body" idx="1"/>
          </p:nvPr>
        </p:nvSpPr>
        <p:spPr>
          <a:xfrm>
            <a:off x="384175" y="1484784"/>
            <a:ext cx="8508305" cy="4067175"/>
          </a:xfrm>
        </p:spPr>
        <p:txBody>
          <a:bodyPr/>
          <a:lstStyle/>
          <a:p>
            <a:pPr eaLnBrk="1" hangingPunct="1">
              <a:defRPr/>
            </a:pPr>
            <a:r>
              <a:rPr lang="en-US" sz="2100" dirty="0">
                <a:latin typeface="Calibri" panose="020F0502020204030204" pitchFamily="34" charset="0"/>
                <a:cs typeface="Calibri" panose="020F0502020204030204" pitchFamily="34" charset="0"/>
              </a:rPr>
              <a:t>In 2013, CARICOM established the </a:t>
            </a:r>
            <a:r>
              <a:rPr lang="en-US" sz="2100" dirty="0">
                <a:latin typeface="Calibri" panose="020F0502020204030204" pitchFamily="34" charset="0"/>
                <a:cs typeface="Calibri" panose="020F0502020204030204" pitchFamily="34" charset="0"/>
                <a:hlinkClick r:id="rId2"/>
              </a:rPr>
              <a:t>CRC</a:t>
            </a:r>
            <a:r>
              <a:rPr lang="en-US" sz="2100" dirty="0">
                <a:latin typeface="Calibri" panose="020F0502020204030204" pitchFamily="34" charset="0"/>
                <a:cs typeface="Calibri" panose="020F0502020204030204" pitchFamily="34" charset="0"/>
              </a:rPr>
              <a:t> to pursue reparations from former European colonial powers </a:t>
            </a:r>
            <a:r>
              <a:rPr lang="en-US" sz="2100" i="1" dirty="0">
                <a:latin typeface="Calibri" panose="020F0502020204030204" pitchFamily="34" charset="0"/>
                <a:cs typeface="Calibri" panose="020F0502020204030204" pitchFamily="34" charset="0"/>
              </a:rPr>
              <a:t>‘</a:t>
            </a:r>
            <a:r>
              <a:rPr lang="en-GB" sz="2100" i="1" dirty="0">
                <a:latin typeface="Calibri" panose="020F0502020204030204" pitchFamily="34" charset="0"/>
                <a:cs typeface="Calibri" panose="020F0502020204030204" pitchFamily="34" charset="0"/>
              </a:rPr>
              <a:t>for the Crimes against Humanity of </a:t>
            </a:r>
            <a:r>
              <a:rPr lang="en-GB" sz="2100" i="1" dirty="0">
                <a:solidFill>
                  <a:srgbClr val="FF0000"/>
                </a:solidFill>
                <a:latin typeface="Calibri" panose="020F0502020204030204" pitchFamily="34" charset="0"/>
                <a:cs typeface="Calibri" panose="020F0502020204030204" pitchFamily="34" charset="0"/>
              </a:rPr>
              <a:t>Native </a:t>
            </a:r>
            <a:r>
              <a:rPr lang="en-GB" sz="2100" i="1" dirty="0">
                <a:solidFill>
                  <a:srgbClr val="FF0000"/>
                </a:solidFill>
                <a:latin typeface="Calibri" panose="020F0502020204030204" pitchFamily="34" charset="0"/>
                <a:cs typeface="Calibri" panose="020F0502020204030204" pitchFamily="34" charset="0"/>
                <a:hlinkClick r:id="rId3"/>
              </a:rPr>
              <a:t>Genocide</a:t>
            </a:r>
            <a:r>
              <a:rPr lang="en-GB" sz="2100" i="1" dirty="0">
                <a:latin typeface="Calibri" panose="020F0502020204030204" pitchFamily="34" charset="0"/>
                <a:cs typeface="Calibri" panose="020F0502020204030204" pitchFamily="34" charset="0"/>
              </a:rPr>
              <a:t>, the </a:t>
            </a:r>
            <a:r>
              <a:rPr lang="en-GB" sz="2100" i="1" dirty="0">
                <a:solidFill>
                  <a:srgbClr val="FF0000"/>
                </a:solidFill>
                <a:latin typeface="Calibri" panose="020F0502020204030204" pitchFamily="34" charset="0"/>
                <a:cs typeface="Calibri" panose="020F0502020204030204" pitchFamily="34" charset="0"/>
              </a:rPr>
              <a:t>Trans-Atlantic Slave Trade </a:t>
            </a:r>
            <a:r>
              <a:rPr lang="en-GB" sz="2100" i="1" dirty="0">
                <a:latin typeface="Calibri" panose="020F0502020204030204" pitchFamily="34" charset="0"/>
                <a:cs typeface="Calibri" panose="020F0502020204030204" pitchFamily="34" charset="0"/>
              </a:rPr>
              <a:t>and a </a:t>
            </a:r>
            <a:r>
              <a:rPr lang="en-GB" sz="2100" i="1" dirty="0">
                <a:solidFill>
                  <a:srgbClr val="FF0000"/>
                </a:solidFill>
                <a:latin typeface="Calibri" panose="020F0502020204030204" pitchFamily="34" charset="0"/>
                <a:cs typeface="Calibri" panose="020F0502020204030204" pitchFamily="34" charset="0"/>
              </a:rPr>
              <a:t>racialized System of </a:t>
            </a:r>
            <a:r>
              <a:rPr lang="en-GB" sz="2100" i="1" u="sng" dirty="0">
                <a:solidFill>
                  <a:srgbClr val="FF0000"/>
                </a:solidFill>
                <a:latin typeface="Calibri" panose="020F0502020204030204" pitchFamily="34" charset="0"/>
                <a:cs typeface="Calibri" panose="020F0502020204030204" pitchFamily="34" charset="0"/>
              </a:rPr>
              <a:t>Chattel</a:t>
            </a:r>
            <a:r>
              <a:rPr lang="en-GB" sz="2100" i="1" dirty="0">
                <a:solidFill>
                  <a:srgbClr val="FF0000"/>
                </a:solidFill>
                <a:latin typeface="Calibri" panose="020F0502020204030204" pitchFamily="34" charset="0"/>
                <a:cs typeface="Calibri" panose="020F0502020204030204" pitchFamily="34" charset="0"/>
              </a:rPr>
              <a:t> Slavery</a:t>
            </a:r>
            <a:r>
              <a:rPr lang="en-US" sz="2100" i="1" dirty="0">
                <a:latin typeface="Calibri" panose="020F0502020204030204" pitchFamily="34" charset="0"/>
                <a:cs typeface="Calibri" panose="020F0502020204030204" pitchFamily="34" charset="0"/>
              </a:rPr>
              <a:t>’.</a:t>
            </a:r>
          </a:p>
          <a:p>
            <a:pPr eaLnBrk="1" hangingPunct="1">
              <a:defRPr/>
            </a:pPr>
            <a:r>
              <a:rPr lang="en-US" sz="2100" dirty="0">
                <a:latin typeface="Calibri" panose="020F0502020204030204" pitchFamily="34" charset="0"/>
                <a:cs typeface="Calibri" panose="020F0502020204030204" pitchFamily="34" charset="0"/>
              </a:rPr>
              <a:t>In a </a:t>
            </a:r>
            <a:r>
              <a:rPr lang="en-US" sz="2100" dirty="0">
                <a:latin typeface="Calibri" panose="020F0502020204030204" pitchFamily="34" charset="0"/>
                <a:cs typeface="Calibri" panose="020F0502020204030204" pitchFamily="34" charset="0"/>
                <a:hlinkClick r:id="rId4"/>
              </a:rPr>
              <a:t>10-point plan</a:t>
            </a:r>
            <a:r>
              <a:rPr lang="en-US" sz="2100" dirty="0">
                <a:latin typeface="Calibri" panose="020F0502020204030204" pitchFamily="34" charset="0"/>
                <a:cs typeface="Calibri" panose="020F0502020204030204" pitchFamily="34" charset="0"/>
              </a:rPr>
              <a:t> for </a:t>
            </a:r>
            <a:r>
              <a:rPr lang="en-US" sz="2100" b="1" dirty="0">
                <a:latin typeface="Calibri" panose="020F0502020204030204" pitchFamily="34" charset="0"/>
                <a:cs typeface="Calibri" panose="020F0502020204030204" pitchFamily="34" charset="0"/>
              </a:rPr>
              <a:t>reparatory justice</a:t>
            </a:r>
            <a:r>
              <a:rPr lang="en-US" sz="2100" dirty="0">
                <a:latin typeface="Calibri" panose="020F0502020204030204" pitchFamily="34" charset="0"/>
                <a:cs typeface="Calibri" panose="020F0502020204030204" pitchFamily="34" charset="0"/>
              </a:rPr>
              <a:t>,</a:t>
            </a:r>
            <a:r>
              <a:rPr lang="en-US" sz="2100" b="1" dirty="0">
                <a:latin typeface="Calibri" panose="020F0502020204030204" pitchFamily="34" charset="0"/>
                <a:cs typeface="Calibri" panose="020F0502020204030204" pitchFamily="34" charset="0"/>
              </a:rPr>
              <a:t> </a:t>
            </a:r>
            <a:r>
              <a:rPr lang="en-US" sz="2100" dirty="0">
                <a:latin typeface="Calibri" panose="020F0502020204030204" pitchFamily="34" charset="0"/>
                <a:cs typeface="Calibri" panose="020F0502020204030204" pitchFamily="34" charset="0"/>
              </a:rPr>
              <a:t>the CRC also refers to subsequent centuries of </a:t>
            </a:r>
            <a:r>
              <a:rPr lang="en-US" sz="2100" i="1" dirty="0">
                <a:latin typeface="Calibri" panose="020F0502020204030204" pitchFamily="34" charset="0"/>
                <a:cs typeface="Calibri" panose="020F0502020204030204" pitchFamily="34" charset="0"/>
              </a:rPr>
              <a:t>‘racial apartheid’ </a:t>
            </a:r>
            <a:r>
              <a:rPr lang="en-US" sz="2100" dirty="0">
                <a:latin typeface="Calibri" panose="020F0502020204030204" pitchFamily="34" charset="0"/>
                <a:cs typeface="Calibri" panose="020F0502020204030204" pitchFamily="34" charset="0"/>
              </a:rPr>
              <a:t>and </a:t>
            </a:r>
            <a:r>
              <a:rPr lang="en-US" sz="2100" i="1" dirty="0">
                <a:latin typeface="Calibri" panose="020F0502020204030204" pitchFamily="34" charset="0"/>
                <a:cs typeface="Calibri" panose="020F0502020204030204" pitchFamily="34" charset="0"/>
              </a:rPr>
              <a:t>‘policies </a:t>
            </a:r>
            <a:r>
              <a:rPr lang="en-GB" sz="2100" i="1" dirty="0">
                <a:latin typeface="Calibri" panose="020F0502020204030204" pitchFamily="34" charset="0"/>
                <a:cs typeface="Calibri" panose="020F0502020204030204" pitchFamily="34" charset="0"/>
              </a:rPr>
              <a:t>designed to perpetuate suffering’</a:t>
            </a:r>
            <a:r>
              <a:rPr lang="en-GB" sz="2100" dirty="0">
                <a:latin typeface="Calibri" panose="020F0502020204030204" pitchFamily="34" charset="0"/>
                <a:cs typeface="Calibri" panose="020F0502020204030204" pitchFamily="34" charset="0"/>
              </a:rPr>
              <a:t>.</a:t>
            </a:r>
          </a:p>
          <a:p>
            <a:pPr eaLnBrk="1" hangingPunct="1">
              <a:defRPr/>
            </a:pPr>
            <a:r>
              <a:rPr lang="en-GB" sz="2100" b="1" dirty="0">
                <a:latin typeface="Calibri" panose="020F0502020204030204" pitchFamily="34" charset="0"/>
                <a:cs typeface="Calibri" panose="020F0502020204030204" pitchFamily="34" charset="0"/>
              </a:rPr>
              <a:t>Relief sought </a:t>
            </a:r>
            <a:r>
              <a:rPr lang="en-GB" sz="2100" dirty="0">
                <a:latin typeface="Calibri" panose="020F0502020204030204" pitchFamily="34" charset="0"/>
                <a:cs typeface="Calibri" panose="020F0502020204030204" pitchFamily="34" charset="0"/>
              </a:rPr>
              <a:t>includes: a full formal apology, repatriation, debt relief, technology transfer, alleviating the public health crises &amp; irradicating illiteracy, promoting African knowledge &amp; psychological healing.</a:t>
            </a:r>
            <a:endParaRPr lang="en-US" sz="2100" dirty="0">
              <a:latin typeface="Calibri" panose="020F0502020204030204" pitchFamily="34" charset="0"/>
              <a:cs typeface="Calibri" panose="020F0502020204030204" pitchFamily="34" charset="0"/>
            </a:endParaRPr>
          </a:p>
          <a:p>
            <a:pPr eaLnBrk="1" hangingPunct="1">
              <a:defRPr/>
            </a:pPr>
            <a:r>
              <a:rPr lang="en-US" sz="2100" dirty="0">
                <a:latin typeface="Calibri" panose="020F0502020204030204" pitchFamily="34" charset="0"/>
                <a:cs typeface="Calibri" panose="020F0502020204030204" pitchFamily="34" charset="0"/>
              </a:rPr>
              <a:t>So far, claims </a:t>
            </a:r>
            <a:r>
              <a:rPr lang="en-US" sz="2100" b="1" dirty="0">
                <a:latin typeface="Calibri" panose="020F0502020204030204" pitchFamily="34" charset="0"/>
                <a:cs typeface="Calibri" panose="020F0502020204030204" pitchFamily="34" charset="0"/>
              </a:rPr>
              <a:t>focus on States </a:t>
            </a:r>
            <a:r>
              <a:rPr lang="en-US" sz="2100" dirty="0">
                <a:latin typeface="Calibri" panose="020F0502020204030204" pitchFamily="34" charset="0"/>
                <a:cs typeface="Calibri" panose="020F0502020204030204" pitchFamily="34" charset="0"/>
              </a:rPr>
              <a:t>– not other (private) parties / institutions involved, or who benefitted.</a:t>
            </a:r>
          </a:p>
        </p:txBody>
      </p:sp>
      <p:sp>
        <p:nvSpPr>
          <p:cNvPr id="4100" name="TextBox 2">
            <a:extLst>
              <a:ext uri="{FF2B5EF4-FFF2-40B4-BE49-F238E27FC236}">
                <a16:creationId xmlns:a16="http://schemas.microsoft.com/office/drawing/2014/main" id="{51C3544D-B275-0574-8153-FA4BCC8138C2}"/>
              </a:ext>
            </a:extLst>
          </p:cNvPr>
          <p:cNvSpPr txBox="1">
            <a:spLocks noChangeArrowheads="1"/>
          </p:cNvSpPr>
          <p:nvPr/>
        </p:nvSpPr>
        <p:spPr bwMode="auto">
          <a:xfrm>
            <a:off x="787400" y="6572250"/>
            <a:ext cx="185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4101" name="TextBox 2">
            <a:extLst>
              <a:ext uri="{FF2B5EF4-FFF2-40B4-BE49-F238E27FC236}">
                <a16:creationId xmlns:a16="http://schemas.microsoft.com/office/drawing/2014/main" id="{C22198F1-917D-5389-0EC8-B9995DC846B1}"/>
              </a:ext>
            </a:extLst>
          </p:cNvPr>
          <p:cNvSpPr txBox="1">
            <a:spLocks noChangeArrowheads="1"/>
          </p:cNvSpPr>
          <p:nvPr/>
        </p:nvSpPr>
        <p:spPr bwMode="auto">
          <a:xfrm>
            <a:off x="1611313" y="65373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
        <p:nvSpPr>
          <p:cNvPr id="4102" name="TextBox 4">
            <a:extLst>
              <a:ext uri="{FF2B5EF4-FFF2-40B4-BE49-F238E27FC236}">
                <a16:creationId xmlns:a16="http://schemas.microsoft.com/office/drawing/2014/main" id="{7A50D933-CA3C-CEF6-98DF-E887844BF555}"/>
              </a:ext>
            </a:extLst>
          </p:cNvPr>
          <p:cNvSpPr txBox="1">
            <a:spLocks noChangeArrowheads="1"/>
          </p:cNvSpPr>
          <p:nvPr/>
        </p:nvSpPr>
        <p:spPr bwMode="auto">
          <a:xfrm>
            <a:off x="685800" y="12255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a:p>
        </p:txBody>
      </p:sp>
    </p:spTree>
    <p:extLst>
      <p:ext uri="{BB962C8B-B14F-4D97-AF65-F5344CB8AC3E}">
        <p14:creationId xmlns:p14="http://schemas.microsoft.com/office/powerpoint/2010/main" val="1377348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EEEEB-3A07-27A3-B912-3139C278BBD3}"/>
              </a:ext>
            </a:extLst>
          </p:cNvPr>
          <p:cNvSpPr>
            <a:spLocks noGrp="1"/>
          </p:cNvSpPr>
          <p:nvPr>
            <p:ph type="title"/>
          </p:nvPr>
        </p:nvSpPr>
        <p:spPr/>
        <p:txBody>
          <a:bodyPr/>
          <a:lstStyle/>
          <a:p>
            <a:r>
              <a:rPr lang="en-US" sz="3200" dirty="0"/>
              <a:t>Starting points: historic context</a:t>
            </a:r>
          </a:p>
        </p:txBody>
      </p:sp>
      <p:sp>
        <p:nvSpPr>
          <p:cNvPr id="3" name="Content Placeholder 2">
            <a:extLst>
              <a:ext uri="{FF2B5EF4-FFF2-40B4-BE49-F238E27FC236}">
                <a16:creationId xmlns:a16="http://schemas.microsoft.com/office/drawing/2014/main" id="{22E9FCBB-0BAE-165C-64A1-F19623AB318D}"/>
              </a:ext>
            </a:extLst>
          </p:cNvPr>
          <p:cNvSpPr>
            <a:spLocks noGrp="1"/>
          </p:cNvSpPr>
          <p:nvPr>
            <p:ph idx="1"/>
          </p:nvPr>
        </p:nvSpPr>
        <p:spPr>
          <a:xfrm>
            <a:off x="384175" y="1666081"/>
            <a:ext cx="8374063" cy="4067175"/>
          </a:xfrm>
        </p:spPr>
        <p:txBody>
          <a:bodyPr/>
          <a:lstStyle/>
          <a:p>
            <a:pPr marL="0" indent="0">
              <a:buNone/>
            </a:pPr>
            <a:r>
              <a:rPr lang="en-GB" sz="2200" dirty="0">
                <a:latin typeface="Calibri" panose="020F0502020204030204" pitchFamily="34" charset="0"/>
                <a:ea typeface="Calibri" panose="020F0502020204030204" pitchFamily="34" charset="0"/>
                <a:cs typeface="Calibri" panose="020F0502020204030204" pitchFamily="34" charset="0"/>
                <a:sym typeface="Wingdings" pitchFamily="2" charset="2"/>
              </a:rPr>
              <a:t>1) </a:t>
            </a:r>
            <a:r>
              <a:rPr lang="en-GB" sz="2200" b="1" dirty="0">
                <a:latin typeface="Calibri" panose="020F0502020204030204" pitchFamily="34" charset="0"/>
                <a:ea typeface="Calibri" panose="020F0502020204030204" pitchFamily="34" charset="0"/>
                <a:cs typeface="Calibri" panose="020F0502020204030204" pitchFamily="34" charset="0"/>
              </a:rPr>
              <a:t>C</a:t>
            </a:r>
            <a:r>
              <a:rPr lang="en-GB" sz="2200" b="1" dirty="0">
                <a:effectLst/>
                <a:latin typeface="Calibri" panose="020F0502020204030204" pitchFamily="34" charset="0"/>
                <a:ea typeface="Calibri" panose="020F0502020204030204" pitchFamily="34" charset="0"/>
                <a:cs typeface="Calibri" panose="020F0502020204030204" pitchFamily="34" charset="0"/>
              </a:rPr>
              <a:t>urrent global power relations</a:t>
            </a:r>
            <a:r>
              <a:rPr lang="en-GB" sz="2200" dirty="0">
                <a:effectLst/>
                <a:latin typeface="Calibri" panose="020F0502020204030204" pitchFamily="34" charset="0"/>
                <a:ea typeface="Calibri" panose="020F0502020204030204" pitchFamily="34" charset="0"/>
                <a:cs typeface="Calibri" panose="020F0502020204030204" pitchFamily="34" charset="0"/>
              </a:rPr>
              <a:t>, economic prosperity and poverty of peoples are </a:t>
            </a:r>
            <a:r>
              <a:rPr lang="en-GB" sz="2200" dirty="0">
                <a:latin typeface="Calibri" panose="020F0502020204030204" pitchFamily="34" charset="0"/>
                <a:ea typeface="Calibri" panose="020F0502020204030204" pitchFamily="34" charset="0"/>
                <a:cs typeface="Calibri" panose="020F0502020204030204" pitchFamily="34" charset="0"/>
              </a:rPr>
              <a:t>significantly </a:t>
            </a:r>
            <a:r>
              <a:rPr lang="en-GB" sz="2200" dirty="0">
                <a:effectLst/>
                <a:latin typeface="Calibri" panose="020F0502020204030204" pitchFamily="34" charset="0"/>
                <a:ea typeface="Calibri" panose="020F0502020204030204" pitchFamily="34" charset="0"/>
                <a:cs typeface="Calibri" panose="020F0502020204030204" pitchFamily="34" charset="0"/>
              </a:rPr>
              <a:t>affected by transatlantic chattel slavery</a:t>
            </a:r>
          </a:p>
          <a:p>
            <a:r>
              <a:rPr lang="en-GB" i="1" dirty="0">
                <a:effectLst/>
                <a:latin typeface="Calibri" panose="020F0502020204030204" pitchFamily="34" charset="0"/>
                <a:ea typeface="Calibri" panose="020F0502020204030204" pitchFamily="34" charset="0"/>
                <a:cs typeface="Calibri" panose="020F0502020204030204" pitchFamily="34" charset="0"/>
              </a:rPr>
              <a:t>‘ (…) the veiled slavery of the wage-laborers in Europe needed the unqualified slavery in the New World as its pedestal’</a:t>
            </a:r>
            <a:r>
              <a:rPr lang="en-GB" dirty="0">
                <a:effectLst/>
                <a:latin typeface="Calibri" panose="020F0502020204030204" pitchFamily="34" charset="0"/>
                <a:ea typeface="Calibri" panose="020F0502020204030204" pitchFamily="34" charset="0"/>
                <a:cs typeface="Calibri" panose="020F0502020204030204" pitchFamily="34" charset="0"/>
              </a:rPr>
              <a:t> (Karl Marx, 1867)</a:t>
            </a:r>
            <a:r>
              <a:rPr lang="en-GB" dirty="0">
                <a:effectLst/>
                <a:latin typeface="Calibri" panose="020F0502020204030204" pitchFamily="34" charset="0"/>
                <a:cs typeface="Calibri" panose="020F0502020204030204" pitchFamily="34" charset="0"/>
              </a:rPr>
              <a:t> </a:t>
            </a:r>
          </a:p>
          <a:p>
            <a:r>
              <a:rPr lang="en-US" i="1" dirty="0">
                <a:latin typeface="Calibri" panose="020F0502020204030204" pitchFamily="34" charset="0"/>
                <a:cs typeface="Calibri" panose="020F0502020204030204" pitchFamily="34" charset="0"/>
              </a:rPr>
              <a:t>‘</a:t>
            </a:r>
            <a:r>
              <a:rPr lang="en-US" i="1" dirty="0">
                <a:solidFill>
                  <a:srgbClr val="FF0000"/>
                </a:solidFill>
                <a:latin typeface="Calibri" panose="020F0502020204030204" pitchFamily="34" charset="0"/>
                <a:cs typeface="Calibri" panose="020F0502020204030204" pitchFamily="34" charset="0"/>
              </a:rPr>
              <a:t>Transatlantic slavery was the fuel that powered Western development</a:t>
            </a:r>
            <a:r>
              <a:rPr lang="en-US" i="1" dirty="0">
                <a:latin typeface="Calibri" panose="020F0502020204030204" pitchFamily="34" charset="0"/>
                <a:cs typeface="Calibri" panose="020F0502020204030204" pitchFamily="34" charset="0"/>
              </a:rPr>
              <a:t>. It was the massive wealth derived from the system that allowed the West to catch up with and then overtake the rest of the world.  Slavery was not new: Europe developed on the back of the Arab slave trade that was hundreds of years old when Columbus sailed back from Hispaniola with indigenous Americans to sell into slavery.  But the </a:t>
            </a:r>
            <a:r>
              <a:rPr lang="en-US" i="1" u="sng" dirty="0">
                <a:latin typeface="Calibri" panose="020F0502020204030204" pitchFamily="34" charset="0"/>
                <a:cs typeface="Calibri" panose="020F0502020204030204" pitchFamily="34" charset="0"/>
              </a:rPr>
              <a:t>transatlantic trade was a unique development</a:t>
            </a:r>
            <a:r>
              <a:rPr lang="en-US" i="1" dirty="0">
                <a:latin typeface="Calibri" panose="020F0502020204030204" pitchFamily="34" charset="0"/>
                <a:cs typeface="Calibri" panose="020F0502020204030204" pitchFamily="34" charset="0"/>
              </a:rPr>
              <a:t>, reducing Africans to subhuman commodities who became the major currency for Western progress.’  </a:t>
            </a:r>
            <a:r>
              <a:rPr lang="en-US" dirty="0">
                <a:latin typeface="Calibri" panose="020F0502020204030204" pitchFamily="34" charset="0"/>
                <a:cs typeface="Calibri" panose="020F0502020204030204" pitchFamily="34" charset="0"/>
              </a:rPr>
              <a:t>(Andrews, The new age of Empire, 2021)</a:t>
            </a:r>
          </a:p>
        </p:txBody>
      </p:sp>
    </p:spTree>
    <p:extLst>
      <p:ext uri="{BB962C8B-B14F-4D97-AF65-F5344CB8AC3E}">
        <p14:creationId xmlns:p14="http://schemas.microsoft.com/office/powerpoint/2010/main" val="651928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B3B66-CDEB-B403-CBF9-2750105BB955}"/>
              </a:ext>
            </a:extLst>
          </p:cNvPr>
          <p:cNvSpPr>
            <a:spLocks noGrp="1"/>
          </p:cNvSpPr>
          <p:nvPr>
            <p:ph type="title"/>
          </p:nvPr>
        </p:nvSpPr>
        <p:spPr/>
        <p:txBody>
          <a:bodyPr/>
          <a:lstStyle/>
          <a:p>
            <a:r>
              <a:rPr lang="en-US" sz="3200" dirty="0"/>
              <a:t>Starting points: historic context </a:t>
            </a:r>
          </a:p>
        </p:txBody>
      </p:sp>
      <p:sp>
        <p:nvSpPr>
          <p:cNvPr id="3" name="Content Placeholder 2">
            <a:extLst>
              <a:ext uri="{FF2B5EF4-FFF2-40B4-BE49-F238E27FC236}">
                <a16:creationId xmlns:a16="http://schemas.microsoft.com/office/drawing/2014/main" id="{FF71B78E-7C50-83FA-18A6-20F9F56E0A40}"/>
              </a:ext>
            </a:extLst>
          </p:cNvPr>
          <p:cNvSpPr>
            <a:spLocks noGrp="1"/>
          </p:cNvSpPr>
          <p:nvPr>
            <p:ph idx="1"/>
          </p:nvPr>
        </p:nvSpPr>
        <p:spPr>
          <a:xfrm>
            <a:off x="384175" y="1594073"/>
            <a:ext cx="8374063" cy="4067175"/>
          </a:xfrm>
        </p:spPr>
        <p:txBody>
          <a:bodyPr/>
          <a:lstStyle/>
          <a:p>
            <a:r>
              <a:rPr lang="en-US" sz="2100" i="1" dirty="0">
                <a:latin typeface="Calibri" panose="020F0502020204030204" pitchFamily="34" charset="0"/>
                <a:cs typeface="Calibri" panose="020F0502020204030204" pitchFamily="34" charset="0"/>
              </a:rPr>
              <a:t>‘The commercial capitalism of the eighteenth century developed the wealth of Europe by means of slavery and monopoly.  But in doing so it helped to create the industrial capitalism of the nineteenth century, which turned around and destroyed the power of commercial capitalism, slavery, and all its works.’  </a:t>
            </a:r>
            <a:r>
              <a:rPr lang="en-US" sz="2100" dirty="0">
                <a:latin typeface="Calibri" panose="020F0502020204030204" pitchFamily="34" charset="0"/>
                <a:cs typeface="Calibri" panose="020F0502020204030204" pitchFamily="34" charset="0"/>
              </a:rPr>
              <a:t>(Williams, Capitalism and Slavery, 1944 – see also </a:t>
            </a:r>
            <a:r>
              <a:rPr lang="en-US" sz="2100" dirty="0">
                <a:latin typeface="Calibri" panose="020F0502020204030204" pitchFamily="34" charset="0"/>
                <a:cs typeface="Calibri" panose="020F0502020204030204" pitchFamily="34" charset="0"/>
                <a:hlinkClick r:id="rId2"/>
              </a:rPr>
              <a:t>Beckles, 2021</a:t>
            </a:r>
            <a:r>
              <a:rPr lang="en-US" sz="2100" dirty="0">
                <a:latin typeface="Calibri" panose="020F0502020204030204" pitchFamily="34" charset="0"/>
                <a:cs typeface="Calibri" panose="020F0502020204030204" pitchFamily="34" charset="0"/>
              </a:rPr>
              <a:t>)</a:t>
            </a:r>
          </a:p>
          <a:p>
            <a:r>
              <a:rPr lang="en-GB" sz="2100" i="1" dirty="0">
                <a:effectLst/>
                <a:latin typeface="Calibri" panose="020F0502020204030204" pitchFamily="34" charset="0"/>
                <a:cs typeface="Calibri" panose="020F0502020204030204" pitchFamily="34" charset="0"/>
              </a:rPr>
              <a:t>‘the </a:t>
            </a:r>
            <a:r>
              <a:rPr lang="en-GB" sz="2100" i="1" dirty="0" err="1">
                <a:effectLst/>
                <a:latin typeface="Calibri" panose="020F0502020204030204" pitchFamily="34" charset="0"/>
                <a:cs typeface="Calibri" panose="020F0502020204030204" pitchFamily="34" charset="0"/>
              </a:rPr>
              <a:t>Northwestern</a:t>
            </a:r>
            <a:r>
              <a:rPr lang="en-GB" sz="2100" i="1" dirty="0">
                <a:effectLst/>
                <a:latin typeface="Calibri" panose="020F0502020204030204" pitchFamily="34" charset="0"/>
                <a:cs typeface="Calibri" panose="020F0502020204030204" pitchFamily="34" charset="0"/>
              </a:rPr>
              <a:t> European States provided manufactures, which were shipped to Africa in exchange for slaves. Slaves were then shipped to American plantations, which subsequently provided raw materials that were sold back in </a:t>
            </a:r>
            <a:r>
              <a:rPr lang="en-GB" sz="2100" i="1" dirty="0" err="1">
                <a:effectLst/>
                <a:latin typeface="Calibri" panose="020F0502020204030204" pitchFamily="34" charset="0"/>
                <a:cs typeface="Calibri" panose="020F0502020204030204" pitchFamily="34" charset="0"/>
              </a:rPr>
              <a:t>Northwestern</a:t>
            </a:r>
            <a:r>
              <a:rPr lang="en-GB" sz="2100" i="1" dirty="0">
                <a:effectLst/>
                <a:latin typeface="Calibri" panose="020F0502020204030204" pitchFamily="34" charset="0"/>
                <a:cs typeface="Calibri" panose="020F0502020204030204" pitchFamily="34" charset="0"/>
              </a:rPr>
              <a:t> Europe. Subsequently, </a:t>
            </a:r>
            <a:r>
              <a:rPr lang="en-GB" sz="2100" i="1" dirty="0">
                <a:solidFill>
                  <a:srgbClr val="FF0000"/>
                </a:solidFill>
                <a:effectLst/>
                <a:latin typeface="Calibri" panose="020F0502020204030204" pitchFamily="34" charset="0"/>
                <a:cs typeface="Calibri" panose="020F0502020204030204" pitchFamily="34" charset="0"/>
              </a:rPr>
              <a:t>the accumulated wealth generated from these activities was reinvested into the ‘core’ financing of the technological developments that resulted in the Industrial Revolution</a:t>
            </a:r>
            <a:r>
              <a:rPr lang="en-GB" sz="2100" i="1" dirty="0">
                <a:effectLst/>
                <a:latin typeface="Calibri" panose="020F0502020204030204" pitchFamily="34" charset="0"/>
                <a:cs typeface="Calibri" panose="020F0502020204030204" pitchFamily="34" charset="0"/>
              </a:rPr>
              <a:t>.’  </a:t>
            </a:r>
            <a:r>
              <a:rPr lang="en-GB" sz="2100" dirty="0">
                <a:effectLst/>
                <a:latin typeface="Calibri" panose="020F0502020204030204" pitchFamily="34" charset="0"/>
                <a:cs typeface="Calibri" panose="020F0502020204030204" pitchFamily="34" charset="0"/>
              </a:rPr>
              <a:t>(</a:t>
            </a:r>
            <a:r>
              <a:rPr lang="en-GB" sz="2100" dirty="0" err="1">
                <a:effectLst/>
                <a:latin typeface="Calibri" panose="020F0502020204030204" pitchFamily="34" charset="0"/>
                <a:cs typeface="Calibri" panose="020F0502020204030204" pitchFamily="34" charset="0"/>
              </a:rPr>
              <a:t>Anievas</a:t>
            </a:r>
            <a:r>
              <a:rPr lang="en-GB" sz="2100" dirty="0">
                <a:effectLst/>
                <a:latin typeface="Calibri" panose="020F0502020204030204" pitchFamily="34" charset="0"/>
                <a:cs typeface="Calibri" panose="020F0502020204030204" pitchFamily="34" charset="0"/>
              </a:rPr>
              <a:t> and </a:t>
            </a:r>
            <a:r>
              <a:rPr lang="en-GB" sz="2100" dirty="0" err="1">
                <a:effectLst/>
                <a:latin typeface="Calibri" panose="020F0502020204030204" pitchFamily="34" charset="0"/>
                <a:cs typeface="Calibri" panose="020F0502020204030204" pitchFamily="34" charset="0"/>
              </a:rPr>
              <a:t>Nisancioglu</a:t>
            </a:r>
            <a:r>
              <a:rPr lang="en-GB" sz="2100" dirty="0">
                <a:effectLst/>
                <a:latin typeface="Calibri" panose="020F0502020204030204" pitchFamily="34" charset="0"/>
                <a:cs typeface="Calibri" panose="020F0502020204030204" pitchFamily="34" charset="0"/>
              </a:rPr>
              <a:t>, How the West came to rule, 2015)</a:t>
            </a:r>
            <a:endParaRPr lang="en-GB" sz="2100" dirty="0">
              <a:effectLst/>
              <a:highlight>
                <a:srgbClr val="FFFF00"/>
              </a:highlight>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84312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EEEEB-3A07-27A3-B912-3139C278BBD3}"/>
              </a:ext>
            </a:extLst>
          </p:cNvPr>
          <p:cNvSpPr>
            <a:spLocks noGrp="1"/>
          </p:cNvSpPr>
          <p:nvPr>
            <p:ph type="title"/>
          </p:nvPr>
        </p:nvSpPr>
        <p:spPr/>
        <p:txBody>
          <a:bodyPr/>
          <a:lstStyle/>
          <a:p>
            <a:r>
              <a:rPr lang="en-US" sz="3200" dirty="0"/>
              <a:t>Starting points: continued wrongs</a:t>
            </a:r>
          </a:p>
        </p:txBody>
      </p:sp>
      <p:sp>
        <p:nvSpPr>
          <p:cNvPr id="3" name="Content Placeholder 2">
            <a:extLst>
              <a:ext uri="{FF2B5EF4-FFF2-40B4-BE49-F238E27FC236}">
                <a16:creationId xmlns:a16="http://schemas.microsoft.com/office/drawing/2014/main" id="{22E9FCBB-0BAE-165C-64A1-F19623AB318D}"/>
              </a:ext>
            </a:extLst>
          </p:cNvPr>
          <p:cNvSpPr>
            <a:spLocks noGrp="1"/>
          </p:cNvSpPr>
          <p:nvPr>
            <p:ph idx="1"/>
          </p:nvPr>
        </p:nvSpPr>
        <p:spPr>
          <a:xfrm>
            <a:off x="384175" y="1484784"/>
            <a:ext cx="8374063" cy="4067175"/>
          </a:xfrm>
        </p:spPr>
        <p:txBody>
          <a:bodyPr/>
          <a:lstStyle/>
          <a:p>
            <a:pPr marL="0" indent="0">
              <a:buNone/>
            </a:pPr>
            <a:r>
              <a:rPr lang="en-GB" sz="2200" dirty="0">
                <a:latin typeface="Calibri" panose="020F0502020204030204" pitchFamily="34" charset="0"/>
                <a:ea typeface="Calibri" panose="020F0502020204030204" pitchFamily="34" charset="0"/>
                <a:cs typeface="Calibri" panose="020F0502020204030204" pitchFamily="34" charset="0"/>
                <a:sym typeface="Wingdings" pitchFamily="2" charset="2"/>
              </a:rPr>
              <a:t>2) T</a:t>
            </a:r>
            <a:r>
              <a:rPr lang="en-GB" sz="2200" dirty="0">
                <a:effectLst/>
                <a:latin typeface="Calibri" panose="020F0502020204030204" pitchFamily="34" charset="0"/>
                <a:ea typeface="Calibri" panose="020F0502020204030204" pitchFamily="34" charset="0"/>
                <a:cs typeface="Calibri" panose="020F0502020204030204" pitchFamily="34" charset="0"/>
              </a:rPr>
              <a:t>he </a:t>
            </a:r>
            <a:r>
              <a:rPr lang="en-GB" sz="2200" b="1" dirty="0">
                <a:effectLst/>
                <a:latin typeface="Calibri" panose="020F0502020204030204" pitchFamily="34" charset="0"/>
                <a:ea typeface="Calibri" panose="020F0502020204030204" pitchFamily="34" charset="0"/>
                <a:cs typeface="Calibri" panose="020F0502020204030204" pitchFamily="34" charset="0"/>
              </a:rPr>
              <a:t>moral and ethical wrongs</a:t>
            </a:r>
            <a:r>
              <a:rPr lang="en-GB" sz="2200" dirty="0">
                <a:effectLst/>
                <a:latin typeface="Calibri" panose="020F0502020204030204" pitchFamily="34" charset="0"/>
                <a:ea typeface="Calibri" panose="020F0502020204030204" pitchFamily="34" charset="0"/>
                <a:cs typeface="Calibri" panose="020F0502020204030204" pitchFamily="34" charset="0"/>
              </a:rPr>
              <a:t> of transatlantic chattel slavery have </a:t>
            </a:r>
            <a:r>
              <a:rPr lang="en-GB" sz="2200" b="1" dirty="0">
                <a:effectLst/>
                <a:latin typeface="Calibri" panose="020F0502020204030204" pitchFamily="34" charset="0"/>
                <a:ea typeface="Calibri" panose="020F0502020204030204" pitchFamily="34" charset="0"/>
                <a:cs typeface="Calibri" panose="020F0502020204030204" pitchFamily="34" charset="0"/>
              </a:rPr>
              <a:t>continued</a:t>
            </a:r>
            <a:r>
              <a:rPr lang="en-GB" sz="2200" dirty="0">
                <a:effectLst/>
                <a:latin typeface="Calibri" panose="020F0502020204030204" pitchFamily="34" charset="0"/>
                <a:ea typeface="Calibri" panose="020F0502020204030204" pitchFamily="34" charset="0"/>
                <a:cs typeface="Calibri" panose="020F0502020204030204" pitchFamily="34" charset="0"/>
              </a:rPr>
              <a:t> as inhumane systems of racial discrimination, with </a:t>
            </a:r>
            <a:r>
              <a:rPr lang="en-GB" sz="2200" b="1" dirty="0">
                <a:latin typeface="Calibri" panose="020F0502020204030204" pitchFamily="34" charset="0"/>
                <a:ea typeface="Calibri" panose="020F0502020204030204" pitchFamily="34" charset="0"/>
                <a:cs typeface="Calibri" panose="020F0502020204030204" pitchFamily="34" charset="0"/>
              </a:rPr>
              <a:t>continuing impact </a:t>
            </a:r>
            <a:r>
              <a:rPr lang="en-GB" sz="2200" dirty="0">
                <a:latin typeface="Calibri" panose="020F0502020204030204" pitchFamily="34" charset="0"/>
                <a:ea typeface="Calibri" panose="020F0502020204030204" pitchFamily="34" charset="0"/>
                <a:cs typeface="Calibri" panose="020F0502020204030204" pitchFamily="34" charset="0"/>
              </a:rPr>
              <a:t>on African peoples and the descendants of those enslaved</a:t>
            </a:r>
          </a:p>
          <a:p>
            <a:r>
              <a:rPr lang="en-GB" i="1" dirty="0">
                <a:latin typeface="Calibri" panose="020F0502020204030204" pitchFamily="34" charset="0"/>
                <a:ea typeface="Calibri" panose="020F0502020204030204" pitchFamily="34" charset="0"/>
                <a:cs typeface="Calibri" panose="020F0502020204030204" pitchFamily="34" charset="0"/>
              </a:rPr>
              <a:t>‘[T]</a:t>
            </a:r>
            <a:r>
              <a:rPr lang="en-GB" i="1" dirty="0" err="1">
                <a:effectLst/>
                <a:latin typeface="Calibri" panose="020F0502020204030204" pitchFamily="34" charset="0"/>
                <a:ea typeface="Calibri" panose="020F0502020204030204" pitchFamily="34" charset="0"/>
                <a:cs typeface="Calibri" panose="020F0502020204030204" pitchFamily="34" charset="0"/>
              </a:rPr>
              <a:t>hese</a:t>
            </a:r>
            <a:r>
              <a:rPr lang="en-GB" i="1" dirty="0">
                <a:effectLst/>
                <a:latin typeface="Calibri" panose="020F0502020204030204" pitchFamily="34" charset="0"/>
                <a:ea typeface="Calibri" panose="020F0502020204030204" pitchFamily="34" charset="0"/>
                <a:cs typeface="Calibri" panose="020F0502020204030204" pitchFamily="34" charset="0"/>
              </a:rPr>
              <a:t> historical injustices [slavery, the slave trade and </a:t>
            </a:r>
            <a:r>
              <a:rPr lang="en-GB" i="1" dirty="0">
                <a:latin typeface="Calibri" panose="020F0502020204030204" pitchFamily="34" charset="0"/>
                <a:ea typeface="Calibri" panose="020F0502020204030204" pitchFamily="34" charset="0"/>
                <a:cs typeface="Calibri" panose="020F0502020204030204" pitchFamily="34" charset="0"/>
              </a:rPr>
              <a:t>subsequent</a:t>
            </a:r>
            <a:r>
              <a:rPr lang="en-GB" i="1" dirty="0">
                <a:effectLst/>
                <a:latin typeface="Calibri" panose="020F0502020204030204" pitchFamily="34" charset="0"/>
                <a:ea typeface="Calibri" panose="020F0502020204030204" pitchFamily="34" charset="0"/>
                <a:cs typeface="Calibri" panose="020F0502020204030204" pitchFamily="34" charset="0"/>
              </a:rPr>
              <a:t> racist practices] have undeniably contributed to the </a:t>
            </a:r>
            <a:r>
              <a:rPr lang="en-GB"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poverty, underdevelopment, marginalization, social exclusion, economic disparities, instability and insecurity</a:t>
            </a:r>
            <a:r>
              <a:rPr lang="en-GB" i="1" dirty="0">
                <a:effectLst/>
                <a:latin typeface="Calibri" panose="020F0502020204030204" pitchFamily="34" charset="0"/>
                <a:ea typeface="Calibri" panose="020F0502020204030204" pitchFamily="34" charset="0"/>
                <a:cs typeface="Calibri" panose="020F0502020204030204" pitchFamily="34" charset="0"/>
              </a:rPr>
              <a:t> that affect many people in different parts of the world, in particular in developing countries.’</a:t>
            </a:r>
            <a:r>
              <a:rPr lang="en-GB" i="1" dirty="0">
                <a:effectLst/>
                <a:latin typeface="Calibri" panose="020F0502020204030204" pitchFamily="34" charset="0"/>
                <a:cs typeface="Calibri" panose="020F0502020204030204" pitchFamily="34" charset="0"/>
              </a:rPr>
              <a:t> </a:t>
            </a:r>
            <a:r>
              <a:rPr lang="en-GB" dirty="0">
                <a:effectLst/>
                <a:latin typeface="Calibri" panose="020F0502020204030204" pitchFamily="34" charset="0"/>
                <a:cs typeface="Calibri" panose="020F0502020204030204" pitchFamily="34" charset="0"/>
              </a:rPr>
              <a:t>(</a:t>
            </a:r>
            <a:r>
              <a:rPr lang="en-GB" dirty="0">
                <a:latin typeface="Calibri" panose="020F0502020204030204" pitchFamily="34" charset="0"/>
                <a:ea typeface="Calibri" panose="020F0502020204030204" pitchFamily="34" charset="0"/>
                <a:cs typeface="Calibri" panose="020F0502020204030204" pitchFamily="34" charset="0"/>
              </a:rPr>
              <a:t>UN World Conference against Racism, Final Declaration, Durban South Africa, 8 September 2001, UN Document A/CONF.189/12, para. 158)</a:t>
            </a:r>
          </a:p>
          <a:p>
            <a:r>
              <a:rPr lang="en-GB" i="1" dirty="0">
                <a:latin typeface="Calibri" panose="020F0502020204030204" pitchFamily="34" charset="0"/>
                <a:ea typeface="Calibri" panose="020F0502020204030204" pitchFamily="34" charset="0"/>
                <a:cs typeface="Times New Roman" panose="02020603050405020304" pitchFamily="18" charset="0"/>
              </a:rPr>
              <a:t>‘N</a:t>
            </a:r>
            <a:r>
              <a:rPr lang="en-GB" sz="2000" i="1" dirty="0">
                <a:effectLst/>
                <a:latin typeface="Calibri" panose="020F0502020204030204" pitchFamily="34" charset="0"/>
                <a:ea typeface="Calibri" panose="020F0502020204030204" pitchFamily="34" charset="0"/>
                <a:cs typeface="Times New Roman" panose="02020603050405020304" pitchFamily="18" charset="0"/>
              </a:rPr>
              <a:t>o single state has comprehensively faced and addressed its impact on the lives of people with African </a:t>
            </a:r>
            <a:r>
              <a:rPr lang="en-GB" i="1" dirty="0">
                <a:latin typeface="Calibri" panose="020F0502020204030204" pitchFamily="34" charset="0"/>
                <a:ea typeface="Calibri" panose="020F0502020204030204" pitchFamily="34" charset="0"/>
                <a:cs typeface="Times New Roman" panose="02020603050405020304" pitchFamily="18" charset="0"/>
              </a:rPr>
              <a:t>descent today’ </a:t>
            </a:r>
            <a:r>
              <a:rPr lang="en-GB" dirty="0">
                <a:latin typeface="Calibri" panose="020F0502020204030204" pitchFamily="34" charset="0"/>
                <a:ea typeface="Calibri" panose="020F0502020204030204" pitchFamily="34" charset="0"/>
                <a:cs typeface="Times New Roman" panose="02020603050405020304" pitchFamily="18" charset="0"/>
              </a:rPr>
              <a:t>(</a:t>
            </a:r>
            <a:r>
              <a:rPr lang="en-GB" dirty="0">
                <a:latin typeface="Calibri" panose="020F0502020204030204" pitchFamily="34" charset="0"/>
                <a:ea typeface="Calibri" panose="020F0502020204030204" pitchFamily="34" charset="0"/>
                <a:cs typeface="Times New Roman" panose="02020603050405020304" pitchFamily="18" charset="0"/>
                <a:hlinkClick r:id="rId2"/>
              </a:rPr>
              <a:t>UN High Commissioner for Human Rights</a:t>
            </a:r>
            <a:r>
              <a:rPr lang="en-GB" dirty="0">
                <a:latin typeface="Calibri" panose="020F0502020204030204" pitchFamily="34" charset="0"/>
                <a:ea typeface="Calibri" panose="020F0502020204030204" pitchFamily="34" charset="0"/>
                <a:cs typeface="Times New Roman" panose="02020603050405020304" pitchFamily="18" charset="0"/>
              </a:rPr>
              <a:t>, 12 July 2021)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Calibri" panose="020F0502020204030204" pitchFamily="34" charset="0"/>
              <a:ea typeface="Calibri" panose="020F0502020204030204" pitchFamily="34" charset="0"/>
              <a:cs typeface="Calibri" panose="020F0502020204030204" pitchFamily="34" charset="0"/>
            </a:endParaRPr>
          </a:p>
          <a:p>
            <a:endParaRPr lang="en-US"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9213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E67DB-F557-EB03-7718-5F3645449002}"/>
              </a:ext>
            </a:extLst>
          </p:cNvPr>
          <p:cNvSpPr>
            <a:spLocks noGrp="1"/>
          </p:cNvSpPr>
          <p:nvPr>
            <p:ph type="title"/>
          </p:nvPr>
        </p:nvSpPr>
        <p:spPr/>
        <p:txBody>
          <a:bodyPr/>
          <a:lstStyle/>
          <a:p>
            <a:r>
              <a:rPr lang="en-US" sz="3200" dirty="0"/>
              <a:t>Starting points: future impacts</a:t>
            </a:r>
          </a:p>
        </p:txBody>
      </p:sp>
      <p:sp>
        <p:nvSpPr>
          <p:cNvPr id="3" name="Content Placeholder 2">
            <a:extLst>
              <a:ext uri="{FF2B5EF4-FFF2-40B4-BE49-F238E27FC236}">
                <a16:creationId xmlns:a16="http://schemas.microsoft.com/office/drawing/2014/main" id="{69A9B9C8-36BF-3301-DF85-BC48EEAEAE5B}"/>
              </a:ext>
            </a:extLst>
          </p:cNvPr>
          <p:cNvSpPr>
            <a:spLocks noGrp="1"/>
          </p:cNvSpPr>
          <p:nvPr>
            <p:ph idx="1"/>
          </p:nvPr>
        </p:nvSpPr>
        <p:spPr/>
        <p:txBody>
          <a:bodyPr/>
          <a:lstStyle/>
          <a:p>
            <a:pPr marL="0" indent="0">
              <a:buNone/>
            </a:pPr>
            <a:r>
              <a:rPr lang="en-US" sz="2200" dirty="0">
                <a:latin typeface="Calibri" panose="020F0502020204030204" pitchFamily="34" charset="0"/>
                <a:cs typeface="Calibri" panose="020F0502020204030204" pitchFamily="34" charset="0"/>
              </a:rPr>
              <a:t>3) From continuing to </a:t>
            </a:r>
            <a:r>
              <a:rPr lang="en-US" sz="2200" b="1" dirty="0">
                <a:latin typeface="Calibri" panose="020F0502020204030204" pitchFamily="34" charset="0"/>
                <a:cs typeface="Calibri" panose="020F0502020204030204" pitchFamily="34" charset="0"/>
              </a:rPr>
              <a:t>future impact</a:t>
            </a:r>
            <a:r>
              <a:rPr lang="en-US" sz="2200" dirty="0">
                <a:latin typeface="Calibri" panose="020F0502020204030204" pitchFamily="34" charset="0"/>
                <a:cs typeface="Calibri" panose="020F0502020204030204" pitchFamily="34" charset="0"/>
              </a:rPr>
              <a:t>:</a:t>
            </a:r>
          </a:p>
          <a:p>
            <a:r>
              <a:rPr lang="en-GB" i="1" dirty="0">
                <a:latin typeface="Calibri" panose="020F0502020204030204" pitchFamily="34" charset="0"/>
                <a:cs typeface="Calibri" panose="020F0502020204030204" pitchFamily="34" charset="0"/>
              </a:rPr>
              <a:t>‘We were the ones whose blood, sweat and tears financed the industrial revolution.  Are we now to face double jeopardy by having to pay the cost as a result of those greenhouse gases from the industrial revolution?  That is fundamentally unfair.  (…)  we are going to see an increase in climate refugees. We know that by 2050, the world’s 21 million climate refugees today will become 1 billion.’ </a:t>
            </a:r>
            <a:r>
              <a:rPr lang="en-GB" dirty="0">
                <a:latin typeface="Calibri" panose="020F0502020204030204" pitchFamily="34" charset="0"/>
                <a:cs typeface="Calibri" panose="020F0502020204030204" pitchFamily="34" charset="0"/>
              </a:rPr>
              <a:t>(HE Motley, Prime Minister of Barbados, at </a:t>
            </a:r>
            <a:r>
              <a:rPr lang="en-GB" dirty="0">
                <a:latin typeface="Calibri" panose="020F0502020204030204" pitchFamily="34" charset="0"/>
                <a:cs typeface="Calibri" panose="020F0502020204030204" pitchFamily="34" charset="0"/>
                <a:hlinkClick r:id="rId2"/>
              </a:rPr>
              <a:t>CoP 27</a:t>
            </a:r>
            <a:r>
              <a:rPr lang="en-GB" dirty="0">
                <a:latin typeface="Calibri" panose="020F0502020204030204" pitchFamily="34" charset="0"/>
                <a:cs typeface="Calibri" panose="020F0502020204030204" pitchFamily="34" charset="0"/>
              </a:rPr>
              <a:t>)</a:t>
            </a:r>
          </a:p>
          <a:p>
            <a:r>
              <a:rPr lang="en-US" i="1" dirty="0">
                <a:latin typeface="Calibri" panose="020F0502020204030204" pitchFamily="34" charset="0"/>
                <a:cs typeface="Calibri" panose="020F0502020204030204" pitchFamily="34" charset="0"/>
              </a:rPr>
              <a:t>‘As climate impacts accelerate, we can expect them to perversely distribute the </a:t>
            </a:r>
            <a:r>
              <a:rPr lang="en-US" i="1" dirty="0">
                <a:solidFill>
                  <a:srgbClr val="FF0000"/>
                </a:solidFill>
                <a:latin typeface="Calibri" panose="020F0502020204030204" pitchFamily="34" charset="0"/>
                <a:cs typeface="Calibri" panose="020F0502020204030204" pitchFamily="34" charset="0"/>
              </a:rPr>
              <a:t>costs and burdens of climate change, disproportionately impacting those who have been rendered most vulnerable given the accumulated weight of history</a:t>
            </a:r>
            <a:r>
              <a:rPr lang="en-US" i="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(Taiwo, Reconsidering Reparations, 2022)</a:t>
            </a:r>
          </a:p>
        </p:txBody>
      </p:sp>
    </p:spTree>
    <p:extLst>
      <p:ext uri="{BB962C8B-B14F-4D97-AF65-F5344CB8AC3E}">
        <p14:creationId xmlns:p14="http://schemas.microsoft.com/office/powerpoint/2010/main" val="430431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EEEEB-3A07-27A3-B912-3139C278BBD3}"/>
              </a:ext>
            </a:extLst>
          </p:cNvPr>
          <p:cNvSpPr>
            <a:spLocks noGrp="1"/>
          </p:cNvSpPr>
          <p:nvPr>
            <p:ph type="title"/>
          </p:nvPr>
        </p:nvSpPr>
        <p:spPr/>
        <p:txBody>
          <a:bodyPr/>
          <a:lstStyle/>
          <a:p>
            <a:r>
              <a:rPr lang="en-US" sz="3200" dirty="0"/>
              <a:t>A case for reparatory justice</a:t>
            </a:r>
          </a:p>
        </p:txBody>
      </p:sp>
      <p:sp>
        <p:nvSpPr>
          <p:cNvPr id="3" name="Content Placeholder 2">
            <a:extLst>
              <a:ext uri="{FF2B5EF4-FFF2-40B4-BE49-F238E27FC236}">
                <a16:creationId xmlns:a16="http://schemas.microsoft.com/office/drawing/2014/main" id="{22E9FCBB-0BAE-165C-64A1-F19623AB318D}"/>
              </a:ext>
            </a:extLst>
          </p:cNvPr>
          <p:cNvSpPr>
            <a:spLocks noGrp="1"/>
          </p:cNvSpPr>
          <p:nvPr>
            <p:ph idx="1"/>
          </p:nvPr>
        </p:nvSpPr>
        <p:spPr/>
        <p:txBody>
          <a:bodyPr/>
          <a:lstStyle/>
          <a:p>
            <a:pPr>
              <a:buFont typeface="Wingdings" pitchFamily="2" charset="2"/>
              <a:buChar char="§"/>
            </a:pPr>
            <a:r>
              <a:rPr lang="en-GB" sz="22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There are </a:t>
            </a:r>
            <a:r>
              <a:rPr lang="en-GB" sz="2200" b="1" dirty="0">
                <a:effectLst/>
                <a:latin typeface="Calibri" panose="020F0502020204030204" pitchFamily="34" charset="0"/>
                <a:ea typeface="Calibri" panose="020F0502020204030204" pitchFamily="34" charset="0"/>
                <a:cs typeface="Times New Roman" panose="02020603050405020304" pitchFamily="18" charset="0"/>
              </a:rPr>
              <a:t>deontological and consequential reasons</a:t>
            </a:r>
            <a:r>
              <a:rPr lang="en-GB" sz="2200" dirty="0">
                <a:effectLst/>
                <a:latin typeface="Calibri" panose="020F0502020204030204" pitchFamily="34" charset="0"/>
                <a:ea typeface="Calibri" panose="020F0502020204030204" pitchFamily="34" charset="0"/>
                <a:cs typeface="Times New Roman" panose="02020603050405020304" pitchFamily="18" charset="0"/>
              </a:rPr>
              <a:t> to </a:t>
            </a:r>
            <a:r>
              <a:rPr lang="en-GB"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focus on the transatlantic slave trade and the chattel slavery of Africans </a:t>
            </a:r>
            <a:r>
              <a:rPr lang="en-GB" sz="2200" dirty="0">
                <a:effectLst/>
                <a:latin typeface="Calibri" panose="020F0502020204030204" pitchFamily="34" charset="0"/>
                <a:ea typeface="Calibri" panose="020F0502020204030204" pitchFamily="34" charset="0"/>
                <a:cs typeface="Times New Roman" panose="02020603050405020304" pitchFamily="18" charset="0"/>
              </a:rPr>
              <a:t>that it brought about – as something which is </a:t>
            </a:r>
            <a:r>
              <a:rPr lang="en-GB" sz="2200" b="1" dirty="0">
                <a:effectLst/>
                <a:latin typeface="Calibri" panose="020F0502020204030204" pitchFamily="34" charset="0"/>
                <a:ea typeface="Calibri" panose="020F0502020204030204" pitchFamily="34" charset="0"/>
                <a:cs typeface="Times New Roman" panose="02020603050405020304" pitchFamily="18" charset="0"/>
              </a:rPr>
              <a:t>qualitatively and quantitatively different</a:t>
            </a:r>
            <a:r>
              <a:rPr lang="en-GB" sz="2200" dirty="0">
                <a:effectLst/>
                <a:latin typeface="Calibri" panose="020F0502020204030204" pitchFamily="34" charset="0"/>
                <a:ea typeface="Calibri" panose="020F0502020204030204" pitchFamily="34" charset="0"/>
                <a:cs typeface="Times New Roman" panose="02020603050405020304" pitchFamily="18" charset="0"/>
              </a:rPr>
              <a:t> to other forms of slavery, servitude or bonded labour that have been prevalent so many times in human history.</a:t>
            </a:r>
          </a:p>
          <a:p>
            <a:pPr>
              <a:buFont typeface="Wingdings" pitchFamily="2" charset="2"/>
              <a:buChar char="§"/>
            </a:pPr>
            <a:r>
              <a:rPr lang="en-GB" sz="2200" dirty="0">
                <a:latin typeface="Calibri" panose="020F0502020204030204" pitchFamily="34" charset="0"/>
                <a:ea typeface="Calibri" panose="020F0502020204030204" pitchFamily="34" charset="0"/>
                <a:cs typeface="Times New Roman" panose="02020603050405020304" pitchFamily="18" charset="0"/>
              </a:rPr>
              <a:t>C</a:t>
            </a:r>
            <a:r>
              <a:rPr lang="en-GB" sz="2200" dirty="0">
                <a:effectLst/>
                <a:latin typeface="Calibri" panose="020F0502020204030204" pitchFamily="34" charset="0"/>
                <a:ea typeface="Calibri" panose="020F0502020204030204" pitchFamily="34" charset="0"/>
                <a:cs typeface="Times New Roman" panose="02020603050405020304" pitchFamily="18" charset="0"/>
              </a:rPr>
              <a:t>hattel slavery and transatlantic slave trade as an </a:t>
            </a:r>
            <a:r>
              <a:rPr lang="en-GB" sz="2200" b="1" dirty="0">
                <a:effectLst/>
                <a:latin typeface="Calibri" panose="020F0502020204030204" pitchFamily="34" charset="0"/>
                <a:ea typeface="Calibri" panose="020F0502020204030204" pitchFamily="34" charset="0"/>
                <a:cs typeface="Times New Roman" panose="02020603050405020304" pitchFamily="18" charset="0"/>
              </a:rPr>
              <a:t>ongoing wrong which demands our attention, and action.</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200" i="1"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GB" sz="2200" i="1" dirty="0">
                <a:effectLst/>
                <a:latin typeface="Calibri" panose="020F0502020204030204" pitchFamily="34" charset="0"/>
                <a:ea typeface="Calibri" panose="020F0502020204030204" pitchFamily="34" charset="0"/>
                <a:cs typeface="Times New Roman" panose="02020603050405020304" pitchFamily="18" charset="0"/>
              </a:rPr>
              <a:t> What </a:t>
            </a:r>
            <a:r>
              <a:rPr lang="en-GB" sz="2200" i="1" dirty="0">
                <a:effectLst/>
                <a:latin typeface="Calibri" panose="020F0502020204030204" pitchFamily="34" charset="0"/>
                <a:ea typeface="Calibri" panose="020F0502020204030204" pitchFamily="34" charset="0"/>
                <a:cs typeface="Times New Roman" panose="02020603050405020304" pitchFamily="18" charset="0"/>
                <a:hlinkClick r:id="rId2"/>
              </a:rPr>
              <a:t>role</a:t>
            </a:r>
            <a:r>
              <a:rPr lang="en-GB" sz="2200" i="1" dirty="0">
                <a:effectLst/>
                <a:latin typeface="Calibri" panose="020F0502020204030204" pitchFamily="34" charset="0"/>
                <a:ea typeface="Calibri" panose="020F0502020204030204" pitchFamily="34" charset="0"/>
                <a:cs typeface="Times New Roman" panose="02020603050405020304" pitchFamily="18" charset="0"/>
              </a:rPr>
              <a:t> </a:t>
            </a:r>
            <a:r>
              <a:rPr lang="en-GB" sz="2200" i="1" dirty="0">
                <a:latin typeface="Calibri" panose="020F0502020204030204" pitchFamily="34" charset="0"/>
                <a:ea typeface="Calibri" panose="020F0502020204030204" pitchFamily="34" charset="0"/>
                <a:cs typeface="Times New Roman" panose="02020603050405020304" pitchFamily="18" charset="0"/>
              </a:rPr>
              <a:t>does</a:t>
            </a:r>
            <a:r>
              <a:rPr lang="en-GB" sz="2200" i="1" dirty="0">
                <a:effectLst/>
                <a:latin typeface="Calibri" panose="020F0502020204030204" pitchFamily="34" charset="0"/>
                <a:ea typeface="Calibri" panose="020F0502020204030204" pitchFamily="34" charset="0"/>
                <a:cs typeface="Times New Roman" panose="02020603050405020304" pitchFamily="18" charset="0"/>
              </a:rPr>
              <a:t> </a:t>
            </a:r>
            <a:r>
              <a:rPr lang="en-GB" sz="22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law</a:t>
            </a:r>
            <a:r>
              <a:rPr lang="en-GB" sz="2200" b="1" i="1" dirty="0">
                <a:effectLst/>
                <a:latin typeface="Calibri" panose="020F0502020204030204" pitchFamily="34" charset="0"/>
                <a:ea typeface="Calibri" panose="020F0502020204030204" pitchFamily="34" charset="0"/>
                <a:cs typeface="Times New Roman" panose="02020603050405020304" pitchFamily="18" charset="0"/>
              </a:rPr>
              <a:t> </a:t>
            </a:r>
            <a:r>
              <a:rPr lang="en-GB" sz="2200" i="1" dirty="0">
                <a:effectLst/>
                <a:latin typeface="Calibri" panose="020F0502020204030204" pitchFamily="34" charset="0"/>
                <a:ea typeface="Calibri" panose="020F0502020204030204" pitchFamily="34" charset="0"/>
                <a:cs typeface="Times New Roman" panose="02020603050405020304" pitchFamily="18" charset="0"/>
              </a:rPr>
              <a:t>play in facilitating (or not) </a:t>
            </a:r>
            <a:r>
              <a:rPr lang="en-GB" sz="2200" i="1" dirty="0">
                <a:effectLst/>
                <a:latin typeface="Calibri" panose="020F0502020204030204" pitchFamily="34" charset="0"/>
                <a:ea typeface="Calibri" panose="020F0502020204030204" pitchFamily="34" charset="0"/>
                <a:cs typeface="Times New Roman" panose="02020603050405020304" pitchFamily="18" charset="0"/>
                <a:hlinkClick r:id="rId3"/>
              </a:rPr>
              <a:t>reparatory justice</a:t>
            </a:r>
            <a:r>
              <a:rPr lang="en-GB" sz="2200" i="1"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GB" sz="2200" i="1"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 </a:t>
            </a:r>
            <a:r>
              <a:rPr lang="en-GB" sz="2200" i="1" dirty="0">
                <a:effectLst/>
                <a:latin typeface="Calibri" panose="020F0502020204030204" pitchFamily="34" charset="0"/>
                <a:ea typeface="Calibri" panose="020F0502020204030204" pitchFamily="34" charset="0"/>
                <a:cs typeface="Times New Roman" panose="02020603050405020304" pitchFamily="18" charset="0"/>
              </a:rPr>
              <a:t>What legal principles and rules operate to address the </a:t>
            </a:r>
            <a:r>
              <a:rPr lang="en-GB" sz="2200" b="1" i="1" dirty="0">
                <a:effectLst/>
                <a:latin typeface="Calibri" panose="020F0502020204030204" pitchFamily="34" charset="0"/>
                <a:ea typeface="Calibri" panose="020F0502020204030204" pitchFamily="34" charset="0"/>
                <a:cs typeface="Times New Roman" panose="02020603050405020304" pitchFamily="18" charset="0"/>
              </a:rPr>
              <a:t>past harm &amp; injustice, as it continues and affects today?</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01322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8CBF-1935-0C48-B888-BD84D8466F79}"/>
              </a:ext>
            </a:extLst>
          </p:cNvPr>
          <p:cNvSpPr>
            <a:spLocks noGrp="1"/>
          </p:cNvSpPr>
          <p:nvPr>
            <p:ph type="title"/>
          </p:nvPr>
        </p:nvSpPr>
        <p:spPr/>
        <p:txBody>
          <a:bodyPr/>
          <a:lstStyle/>
          <a:p>
            <a:r>
              <a:rPr lang="en-US" dirty="0"/>
              <a:t>Inter-temporality: The Rule</a:t>
            </a:r>
          </a:p>
        </p:txBody>
      </p:sp>
      <p:sp>
        <p:nvSpPr>
          <p:cNvPr id="3" name="Content Placeholder 2">
            <a:extLst>
              <a:ext uri="{FF2B5EF4-FFF2-40B4-BE49-F238E27FC236}">
                <a16:creationId xmlns:a16="http://schemas.microsoft.com/office/drawing/2014/main" id="{1FF792BC-D3FC-F64F-B41A-04D2D1288984}"/>
              </a:ext>
            </a:extLst>
          </p:cNvPr>
          <p:cNvSpPr>
            <a:spLocks noGrp="1"/>
          </p:cNvSpPr>
          <p:nvPr>
            <p:ph idx="1"/>
          </p:nvPr>
        </p:nvSpPr>
        <p:spPr/>
        <p:txBody>
          <a:bodyPr/>
          <a:lstStyle/>
          <a:p>
            <a:pPr algn="just"/>
            <a:r>
              <a:rPr lang="en-IN" dirty="0"/>
              <a:t>The doctrine of international law whereby ‘</a:t>
            </a:r>
            <a:r>
              <a:rPr lang="en-IN" i="1" dirty="0"/>
              <a:t>a juridical fact must be appreciated in the light of the law contemporary with it, and not of the law in force at the time when the dispute in regard to it arises or falls to be settled</a:t>
            </a:r>
            <a:r>
              <a:rPr lang="en-IN" dirty="0"/>
              <a:t>’: </a:t>
            </a:r>
            <a:r>
              <a:rPr lang="en-IN" i="1" dirty="0">
                <a:hlinkClick r:id="rId2"/>
              </a:rPr>
              <a:t>Island of Palmas Case</a:t>
            </a:r>
            <a:r>
              <a:rPr lang="en-IN" dirty="0"/>
              <a:t> </a:t>
            </a:r>
            <a:r>
              <a:rPr lang="en-IN" i="1" dirty="0"/>
              <a:t>(1928) 2 R.I.A.A. 831</a:t>
            </a:r>
            <a:r>
              <a:rPr lang="en-IN" dirty="0"/>
              <a:t> at 845. </a:t>
            </a:r>
          </a:p>
          <a:p>
            <a:pPr algn="just"/>
            <a:r>
              <a:rPr lang="en-IN" dirty="0"/>
              <a:t>The Arbitrator, Max Huber, went further : ‘</a:t>
            </a:r>
            <a:r>
              <a:rPr lang="en-IN" i="1" dirty="0"/>
              <a:t>As regards the question which of different legal systems prevailing at successive periods is to be applied in a particular case (the so-called inter-temporal law), a distinction must be made between the creation of rights and the existence of rights. The same principle which </a:t>
            </a:r>
            <a:r>
              <a:rPr lang="en-IN" i="1" dirty="0">
                <a:solidFill>
                  <a:srgbClr val="FF0000"/>
                </a:solidFill>
              </a:rPr>
              <a:t>subjects the </a:t>
            </a:r>
            <a:r>
              <a:rPr lang="en-IN" b="1" i="1" dirty="0">
                <a:solidFill>
                  <a:srgbClr val="FF0000"/>
                </a:solidFill>
              </a:rPr>
              <a:t>acts creative of a right to the law in force at the time</a:t>
            </a:r>
            <a:r>
              <a:rPr lang="en-IN" b="1" i="1" dirty="0"/>
              <a:t> </a:t>
            </a:r>
            <a:r>
              <a:rPr lang="en-IN" i="1" dirty="0"/>
              <a:t>the right arises, demands that the existence of the right, in other words its </a:t>
            </a:r>
            <a:r>
              <a:rPr lang="en-IN" b="1" i="1" dirty="0">
                <a:solidFill>
                  <a:srgbClr val="FF0000"/>
                </a:solidFill>
              </a:rPr>
              <a:t>continued manifestation, shall follow the conditions required by the evolution of law</a:t>
            </a:r>
            <a:r>
              <a:rPr lang="en-IN" dirty="0"/>
              <a:t>’. </a:t>
            </a:r>
            <a:endParaRPr lang="en-US" dirty="0"/>
          </a:p>
          <a:p>
            <a:endParaRPr lang="en-US" dirty="0"/>
          </a:p>
        </p:txBody>
      </p:sp>
    </p:spTree>
    <p:extLst>
      <p:ext uri="{BB962C8B-B14F-4D97-AF65-F5344CB8AC3E}">
        <p14:creationId xmlns:p14="http://schemas.microsoft.com/office/powerpoint/2010/main" val="401936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blank 1">
      <a:dk1>
        <a:srgbClr val="003E72"/>
      </a:dk1>
      <a:lt1>
        <a:srgbClr val="FFFFFF"/>
      </a:lt1>
      <a:dk2>
        <a:srgbClr val="FFFFFF"/>
      </a:dk2>
      <a:lt2>
        <a:srgbClr val="00B3BE"/>
      </a:lt2>
      <a:accent1>
        <a:srgbClr val="0073CF"/>
      </a:accent1>
      <a:accent2>
        <a:srgbClr val="E37222"/>
      </a:accent2>
      <a:accent3>
        <a:srgbClr val="FFFFFF"/>
      </a:accent3>
      <a:accent4>
        <a:srgbClr val="003460"/>
      </a:accent4>
      <a:accent5>
        <a:srgbClr val="AABCE4"/>
      </a:accent5>
      <a:accent6>
        <a:srgbClr val="CE671E"/>
      </a:accent6>
      <a:hlink>
        <a:srgbClr val="58A618"/>
      </a:hlink>
      <a:folHlink>
        <a:srgbClr val="8E258D"/>
      </a:folHlink>
    </a:clrScheme>
    <a:fontScheme name="blan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lank 1">
        <a:dk1>
          <a:srgbClr val="003E72"/>
        </a:dk1>
        <a:lt1>
          <a:srgbClr val="FFFFFF"/>
        </a:lt1>
        <a:dk2>
          <a:srgbClr val="FFFFFF"/>
        </a:dk2>
        <a:lt2>
          <a:srgbClr val="00B3BE"/>
        </a:lt2>
        <a:accent1>
          <a:srgbClr val="0073CF"/>
        </a:accent1>
        <a:accent2>
          <a:srgbClr val="E37222"/>
        </a:accent2>
        <a:accent3>
          <a:srgbClr val="FFFFFF"/>
        </a:accent3>
        <a:accent4>
          <a:srgbClr val="003460"/>
        </a:accent4>
        <a:accent5>
          <a:srgbClr val="AABCE4"/>
        </a:accent5>
        <a:accent6>
          <a:srgbClr val="CE671E"/>
        </a:accent6>
        <a:hlink>
          <a:srgbClr val="58A618"/>
        </a:hlink>
        <a:folHlink>
          <a:srgbClr val="8E258D"/>
        </a:folHlink>
      </a:clrScheme>
      <a:clrMap bg1="lt1" tx1="dk1" bg2="lt2" tx2="dk2" accent1="accent1" accent2="accent2" accent3="accent3" accent4="accent4" accent5="accent5" accent6="accent6" hlink="hlink" folHlink="folHlink"/>
    </a:extraClrScheme>
    <a:extraClrScheme>
      <a:clrScheme name="blank 2">
        <a:dk1>
          <a:srgbClr val="003E72"/>
        </a:dk1>
        <a:lt1>
          <a:srgbClr val="FFFFFF"/>
        </a:lt1>
        <a:dk2>
          <a:srgbClr val="FFFFFF"/>
        </a:dk2>
        <a:lt2>
          <a:srgbClr val="83AFB4"/>
        </a:lt2>
        <a:accent1>
          <a:srgbClr val="6AADE4"/>
        </a:accent1>
        <a:accent2>
          <a:srgbClr val="EFBD47"/>
        </a:accent2>
        <a:accent3>
          <a:srgbClr val="FFFFFF"/>
        </a:accent3>
        <a:accent4>
          <a:srgbClr val="003460"/>
        </a:accent4>
        <a:accent5>
          <a:srgbClr val="B9D3EF"/>
        </a:accent5>
        <a:accent6>
          <a:srgbClr val="D9AB3F"/>
        </a:accent6>
        <a:hlink>
          <a:srgbClr val="A8B400"/>
        </a:hlink>
        <a:folHlink>
          <a:srgbClr val="6A4061"/>
        </a:folHlink>
      </a:clrScheme>
      <a:clrMap bg1="lt1" tx1="dk1" bg2="lt2" tx2="dk2" accent1="accent1" accent2="accent2" accent3="accent3" accent4="accent4" accent5="accent5" accent6="accent6" hlink="hlink" folHlink="folHlink"/>
    </a:extraClrScheme>
    <a:extraClrScheme>
      <a:clrScheme name="blank 3">
        <a:dk1>
          <a:srgbClr val="003E72"/>
        </a:dk1>
        <a:lt1>
          <a:srgbClr val="FFFFFF"/>
        </a:lt1>
        <a:dk2>
          <a:srgbClr val="FFFFFF"/>
        </a:dk2>
        <a:lt2>
          <a:srgbClr val="156570"/>
        </a:lt2>
        <a:accent1>
          <a:srgbClr val="003E72"/>
        </a:accent1>
        <a:accent2>
          <a:srgbClr val="C84E00"/>
        </a:accent2>
        <a:accent3>
          <a:srgbClr val="FFFFFF"/>
        </a:accent3>
        <a:accent4>
          <a:srgbClr val="003460"/>
        </a:accent4>
        <a:accent5>
          <a:srgbClr val="AAAFBC"/>
        </a:accent5>
        <a:accent6>
          <a:srgbClr val="B54600"/>
        </a:accent6>
        <a:hlink>
          <a:srgbClr val="435125"/>
        </a:hlink>
        <a:folHlink>
          <a:srgbClr val="412D5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19946</TotalTime>
  <Words>3789</Words>
  <Application>Microsoft Macintosh PowerPoint</Application>
  <PresentationFormat>On-screen Show (4:3)</PresentationFormat>
  <Paragraphs>148</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Courier New</vt:lpstr>
      <vt:lpstr>Helvetica</vt:lpstr>
      <vt:lpstr>Wingdings</vt:lpstr>
      <vt:lpstr>blank</vt:lpstr>
      <vt:lpstr>Applying past laws to ongoing wrongs?   The limits of inter-temporality when envisioning reparations for historic enslavement </vt:lpstr>
      <vt:lpstr>Outline</vt:lpstr>
      <vt:lpstr>Starting points: reparation claims</vt:lpstr>
      <vt:lpstr>Starting points: historic context</vt:lpstr>
      <vt:lpstr>Starting points: historic context </vt:lpstr>
      <vt:lpstr>Starting points: continued wrongs</vt:lpstr>
      <vt:lpstr>Starting points: future impacts</vt:lpstr>
      <vt:lpstr>A case for reparatory justice</vt:lpstr>
      <vt:lpstr>Inter-temporality: The Rule</vt:lpstr>
      <vt:lpstr>Inter-temporality: The Rule</vt:lpstr>
      <vt:lpstr>Inter-temporality: The Rule</vt:lpstr>
      <vt:lpstr>Inter-temporality: Its Limits</vt:lpstr>
      <vt:lpstr>Inter-temporality: Its Limits</vt:lpstr>
      <vt:lpstr>Inter-temporality: Its Limits</vt:lpstr>
      <vt:lpstr>Inter-temporality: Its Limits</vt:lpstr>
      <vt:lpstr>Inter-temporality: Its Limits</vt:lpstr>
      <vt:lpstr>Inter-temporality: Its Limits</vt:lpstr>
      <vt:lpstr>Moral limits of inter- temporality?</vt:lpstr>
      <vt:lpstr>Law, legality and morality</vt:lpstr>
      <vt:lpstr>‘strong moral claims are not easily converted into successful legal causes of action’ (NYDC, 2019)</vt:lpstr>
      <vt:lpstr>An analogy from conflict-of-laws methods?</vt:lpstr>
      <vt:lpstr>Common contours of an ordre public test</vt:lpstr>
      <vt:lpstr>Public policy as a universal concept</vt:lpstr>
      <vt:lpstr>A more nuanced approach to inter-temporality</vt:lpstr>
      <vt:lpstr>Consequences of unchecked inter-temporality</vt:lpstr>
      <vt:lpstr>What follows for reparation claims?</vt:lpstr>
      <vt:lpstr>Preliminary conclusions</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Henning Grosse Ruse-Khan</cp:lastModifiedBy>
  <cp:revision>163</cp:revision>
  <cp:lastPrinted>2022-09-27T21:37:07Z</cp:lastPrinted>
  <dcterms:created xsi:type="dcterms:W3CDTF">2008-03-27T10:29:55Z</dcterms:created>
  <dcterms:modified xsi:type="dcterms:W3CDTF">2023-03-06T17:11:30Z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